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82" r:id="rId3"/>
    <p:sldId id="278" r:id="rId4"/>
    <p:sldId id="280" r:id="rId5"/>
    <p:sldId id="271" r:id="rId6"/>
    <p:sldId id="273" r:id="rId7"/>
    <p:sldId id="270" r:id="rId8"/>
    <p:sldId id="276" r:id="rId9"/>
    <p:sldId id="269" r:id="rId10"/>
    <p:sldId id="274" r:id="rId11"/>
    <p:sldId id="283" r:id="rId12"/>
    <p:sldId id="284" r:id="rId13"/>
    <p:sldId id="281" r:id="rId14"/>
    <p:sldId id="285" r:id="rId15"/>
    <p:sldId id="279" r:id="rId16"/>
  </p:sldIdLst>
  <p:sldSz cx="9144000" cy="6858000" type="screen4x3"/>
  <p:notesSz cx="6858000" cy="9144000"/>
  <p:embeddedFontLst>
    <p:embeddedFont>
      <p:font typeface="VistaSansBookItalic" pitchFamily="2" charset="0"/>
      <p:regular r:id="rId17"/>
    </p:embeddedFont>
    <p:embeddedFont>
      <p:font typeface="VistaSansBoldItalic" pitchFamily="2" charset="0"/>
      <p:bold r:id="rId18"/>
    </p:embeddedFont>
    <p:embeddedFont>
      <p:font typeface="VistaSansBold" pitchFamily="2" charset="0"/>
      <p:bold r:id="rId19"/>
    </p:embeddedFont>
    <p:embeddedFont>
      <p:font typeface="VistaSansBook" pitchFamily="2" charset="0"/>
      <p:regular r:id="rId20"/>
    </p:embeddedFont>
    <p:embeddedFont>
      <p:font typeface="VistaSansRegItalic" pitchFamily="2" charset="0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</p:embeddedFont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C7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 autoAdjust="0"/>
    <p:restoredTop sz="94659" autoAdjust="0"/>
  </p:normalViewPr>
  <p:slideViewPr>
    <p:cSldViewPr>
      <p:cViewPr varScale="1">
        <p:scale>
          <a:sx n="110" d="100"/>
          <a:sy n="110" d="100"/>
        </p:scale>
        <p:origin x="-73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21-8-2017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21-8-2017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21-8-2017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21-8-2017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21-8-2017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21-8-2017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21-8-2017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21-8-2017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21-8-2017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21-8-2017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21-8-2017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8D43A-CFD3-4D55-9DB4-7A1A16F79DD6}" type="datetimeFigureOut">
              <a:rPr lang="nl-NL" smtClean="0"/>
              <a:pPr/>
              <a:t>21-8-2017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 descr="schoolplaten-logo_roz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7395" y="2895599"/>
            <a:ext cx="5029210" cy="1066802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0" y="5085184"/>
            <a:ext cx="9144000" cy="720080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okItalic" pitchFamily="2" charset="0"/>
              </a:rPr>
              <a:t>Hoe goed ken jij Den Haag?</a:t>
            </a:r>
          </a:p>
        </p:txBody>
      </p:sp>
      <p:sp>
        <p:nvSpPr>
          <p:cNvPr id="5" name="Tijdelijke aanduiding voor inhoud 2"/>
          <p:cNvSpPr txBox="1">
            <a:spLocks/>
          </p:cNvSpPr>
          <p:nvPr/>
        </p:nvSpPr>
        <p:spPr>
          <a:xfrm>
            <a:off x="1259632" y="1772816"/>
            <a:ext cx="5328592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80C72"/>
                </a:solidFill>
                <a:effectLst/>
                <a:uLnTx/>
                <a:uFillTx/>
                <a:latin typeface="VistaSansBoldItalic" pitchFamily="2" charset="0"/>
              </a:rPr>
              <a:t>De grote</a:t>
            </a:r>
          </a:p>
        </p:txBody>
      </p:sp>
      <p:sp>
        <p:nvSpPr>
          <p:cNvPr id="6" name="Tijdelijke aanduiding voor inhoud 2"/>
          <p:cNvSpPr txBox="1">
            <a:spLocks/>
          </p:cNvSpPr>
          <p:nvPr/>
        </p:nvSpPr>
        <p:spPr>
          <a:xfrm>
            <a:off x="1187624" y="3645024"/>
            <a:ext cx="7344816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8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B80C72"/>
                </a:solidFill>
                <a:effectLst/>
                <a:uLnTx/>
                <a:uFillTx/>
                <a:latin typeface="VistaSansBoldItalic" pitchFamily="2" charset="0"/>
              </a:rPr>
              <a:t>Quizzzz</a:t>
            </a:r>
            <a:endParaRPr kumimoji="0" lang="nl-NL" sz="8000" b="0" i="0" u="none" strike="noStrike" kern="1200" cap="none" spc="0" normalizeH="0" baseline="0" noProof="0" dirty="0" smtClean="0">
              <a:ln>
                <a:noFill/>
              </a:ln>
              <a:solidFill>
                <a:srgbClr val="B80C72"/>
              </a:solidFill>
              <a:effectLst/>
              <a:uLnTx/>
              <a:uFillTx/>
              <a:latin typeface="VistaSansBoldItalic" pitchFamily="2" charset="0"/>
            </a:endParaRPr>
          </a:p>
        </p:txBody>
      </p:sp>
      <p:pic>
        <p:nvPicPr>
          <p:cNvPr id="7170" name="Picture 2" descr="F:\15 Dubday projects\1706 HHM schoolplaten\1303 HHM-schoolplaten.nl\quiz\09 Wereld in DH\00-Wereld-in-DH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111" y="3086817"/>
            <a:ext cx="8657779" cy="702223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3" presetClass="entr" presetSubtype="10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 build="p"/>
      <p:bldP spid="5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421396" y="2204864"/>
            <a:ext cx="6301208" cy="136815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" pitchFamily="2" charset="0"/>
              </a:rPr>
              <a:t>Ben je er klaar voor?</a:t>
            </a:r>
          </a:p>
        </p:txBody>
      </p:sp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1421396" y="3861048"/>
            <a:ext cx="6301208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nl-NL" sz="3200" dirty="0" smtClean="0">
                <a:solidFill>
                  <a:schemeClr val="bg1"/>
                </a:solidFill>
                <a:latin typeface="VistaSansBookItalic" pitchFamily="2" charset="0"/>
              </a:rPr>
              <a:t>d</a:t>
            </a:r>
            <a:r>
              <a:rPr kumimoji="0" lang="nl-N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Italic" pitchFamily="2" charset="0"/>
              </a:rPr>
              <a:t>an komt hier de eerste vraag…</a:t>
            </a:r>
          </a:p>
        </p:txBody>
      </p:sp>
      <p:pic>
        <p:nvPicPr>
          <p:cNvPr id="6" name="Afbeelding 5" descr="1-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06778" y="3292623"/>
            <a:ext cx="3730444" cy="2803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1907704" y="4581128"/>
            <a:ext cx="705678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ok" pitchFamily="2" charset="0"/>
              </a:rPr>
              <a:t>		a : Amerika</a:t>
            </a:r>
          </a:p>
          <a:p>
            <a:pPr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ok" pitchFamily="2" charset="0"/>
              </a:rPr>
              <a:t>		b : Duitsland</a:t>
            </a:r>
          </a:p>
          <a:p>
            <a:pPr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ok" pitchFamily="2" charset="0"/>
              </a:rPr>
              <a:t>		c : Rusland</a:t>
            </a:r>
          </a:p>
          <a:p>
            <a:pPr>
              <a:buNone/>
            </a:pPr>
            <a:endParaRPr lang="nl-NL" sz="800" dirty="0" smtClean="0">
              <a:solidFill>
                <a:schemeClr val="bg1"/>
              </a:solidFill>
              <a:latin typeface="VistaSansBook" pitchFamily="2" charset="0"/>
            </a:endParaRPr>
          </a:p>
          <a:p>
            <a:pPr>
              <a:buNone/>
            </a:pPr>
            <a:r>
              <a:rPr lang="nl-NL" sz="2400" b="1" dirty="0" smtClean="0">
                <a:solidFill>
                  <a:schemeClr val="bg1"/>
                </a:solidFill>
                <a:latin typeface="VistaSansBook" pitchFamily="2" charset="0"/>
              </a:rPr>
              <a:t>Bonuspunt: </a:t>
            </a:r>
            <a:r>
              <a:rPr lang="nl-NL" sz="2400" dirty="0" smtClean="0">
                <a:solidFill>
                  <a:schemeClr val="bg1"/>
                </a:solidFill>
                <a:latin typeface="VistaSansBook" pitchFamily="2" charset="0"/>
              </a:rPr>
              <a:t>wat is de bijnaam van dit gebouw?</a:t>
            </a:r>
            <a:endParaRPr lang="nl-NL" sz="2400" dirty="0">
              <a:latin typeface="VistaSansBook" pitchFamily="2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211960" y="1484784"/>
            <a:ext cx="4500594" cy="309634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vraag 1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400" dirty="0" err="1" smtClean="0">
                <a:solidFill>
                  <a:schemeClr val="bg1"/>
                </a:solidFill>
                <a:latin typeface="VistaSansBold" pitchFamily="2" charset="0"/>
              </a:rPr>
              <a:t>Castalia</a:t>
            </a:r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 staat midden in de stad, bij station Den Haag Centraal. Het heeft twee typisch Hollandse puntdaken. </a:t>
            </a:r>
          </a:p>
          <a:p>
            <a:pPr marL="0" indent="0">
              <a:spcBef>
                <a:spcPts val="0"/>
              </a:spcBef>
              <a:buNone/>
            </a:pPr>
            <a:endParaRPr lang="nl-NL" sz="2400" dirty="0" smtClean="0">
              <a:solidFill>
                <a:schemeClr val="bg1"/>
              </a:solidFill>
              <a:latin typeface="VistaSansBold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Het werd ontworpen door architect Michael </a:t>
            </a:r>
            <a:r>
              <a:rPr lang="nl-NL" sz="2400" dirty="0" err="1" smtClean="0">
                <a:solidFill>
                  <a:schemeClr val="bg1"/>
                </a:solidFill>
                <a:latin typeface="VistaSansBold" pitchFamily="2" charset="0"/>
              </a:rPr>
              <a:t>Graves</a:t>
            </a:r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 uit…</a:t>
            </a:r>
          </a:p>
        </p:txBody>
      </p:sp>
      <p:pic>
        <p:nvPicPr>
          <p:cNvPr id="8194" name="Picture 2" descr="F:\15 Dubday projects\1706 HHM schoolplaten\1303 HHM-schoolplaten.nl\quiz\09 Wereld in DH\01-Castali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842616"/>
            <a:ext cx="2844800" cy="353060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384"/>
            <a:ext cx="9144000" cy="6858000"/>
          </a:xfrm>
          <a:prstGeom prst="rect">
            <a:avLst/>
          </a:prstGeom>
        </p:spPr>
      </p:pic>
      <p:pic>
        <p:nvPicPr>
          <p:cNvPr id="6147" name="Picture 3" descr="F:\15 Dubday projects\1706 HHM schoolplaten\1303 HHM-schoolplaten.nl\quiz\09 Wereld in DH\02-Moske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268760"/>
            <a:ext cx="2846985" cy="3751747"/>
          </a:xfrm>
          <a:prstGeom prst="rect">
            <a:avLst/>
          </a:prstGeom>
          <a:noFill/>
        </p:spPr>
      </p:pic>
      <p:pic>
        <p:nvPicPr>
          <p:cNvPr id="6148" name="Picture 4" descr="F:\15 Dubday projects\1706 HHM schoolplaten\1303 HHM-schoolplaten.nl\quiz\09 Wereld in DH\02-Synagog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5270" y="739809"/>
            <a:ext cx="2504762" cy="2257143"/>
          </a:xfrm>
          <a:prstGeom prst="rect">
            <a:avLst/>
          </a:prstGeom>
          <a:noFill/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99592" y="2780928"/>
            <a:ext cx="4536504" cy="216024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vraag 2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chemeClr val="bg1"/>
                </a:solidFill>
                <a:latin typeface="VistaSansBold" pitchFamily="2" charset="0"/>
              </a:rPr>
              <a:t>Dit gebouw aan de Wagenstraat was eerst een Synagoge, maar werd een gebedshuis van een andere geloofsgemeenschap.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chemeClr val="bg1"/>
                </a:solidFill>
                <a:latin typeface="VistaSansBold" pitchFamily="2" charset="0"/>
              </a:rPr>
              <a:t>Welke verandering vond plaats?</a:t>
            </a:r>
          </a:p>
        </p:txBody>
      </p:sp>
      <p:sp>
        <p:nvSpPr>
          <p:cNvPr id="10" name="Tekstvak 9"/>
          <p:cNvSpPr txBox="1"/>
          <p:nvPr/>
        </p:nvSpPr>
        <p:spPr>
          <a:xfrm>
            <a:off x="683568" y="5108991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ok" pitchFamily="2" charset="0"/>
              </a:rPr>
              <a:t>a : Het was een Katholieke kerk en werd een moskee</a:t>
            </a:r>
          </a:p>
          <a:p>
            <a:pPr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ok" pitchFamily="2" charset="0"/>
              </a:rPr>
              <a:t>b : Het was een Hindoetempel en werd een kerk</a:t>
            </a:r>
          </a:p>
          <a:p>
            <a:pPr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ok" pitchFamily="2" charset="0"/>
              </a:rPr>
              <a:t>c : Het was een Joodse gebedsruimte en werd een moskee</a:t>
            </a:r>
            <a:endParaRPr lang="nl-NL" sz="24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inhoud 2"/>
          <p:cNvSpPr>
            <a:spLocks noGrp="1"/>
          </p:cNvSpPr>
          <p:nvPr>
            <p:ph idx="1"/>
          </p:nvPr>
        </p:nvSpPr>
        <p:spPr>
          <a:xfrm>
            <a:off x="5076056" y="2060848"/>
            <a:ext cx="3888432" cy="2304256"/>
          </a:xfrm>
        </p:spPr>
        <p:txBody>
          <a:bodyPr>
            <a:no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</a:rPr>
              <a:t>vraag 3</a:t>
            </a:r>
          </a:p>
          <a:p>
            <a:pPr marL="0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Bij welk groot feest dans deze ‘leeuw’ in de Wagenstraat?</a:t>
            </a:r>
          </a:p>
        </p:txBody>
      </p:sp>
      <p:sp>
        <p:nvSpPr>
          <p:cNvPr id="10" name="Tekstvak 9"/>
          <p:cNvSpPr txBox="1"/>
          <p:nvPr/>
        </p:nvSpPr>
        <p:spPr>
          <a:xfrm>
            <a:off x="4427984" y="4941168"/>
            <a:ext cx="46085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a : Russische kerstfeest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b : Chinees Nieuwjaar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c : Braziliaans Carnaval</a:t>
            </a:r>
          </a:p>
        </p:txBody>
      </p:sp>
      <p:pic>
        <p:nvPicPr>
          <p:cNvPr id="1028" name="Picture 4" descr="F:\15 Dubday projects\1706 HHM schoolplaten\1303 HHM-schoolplaten.nl\quiz\09 Wereld in DH\03-leeu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700807"/>
            <a:ext cx="4186667" cy="3080001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1" name="Picture 3" descr="F:\15 Dubday projects\1706 HHM schoolplaten\1303 HHM-schoolplaten.nl\quiz\09 Wereld in DH\04-te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8323" y="2996952"/>
            <a:ext cx="4610101" cy="2921000"/>
          </a:xfrm>
          <a:prstGeom prst="rect">
            <a:avLst/>
          </a:prstGeom>
          <a:noFill/>
        </p:spPr>
      </p:pic>
      <p:sp>
        <p:nvSpPr>
          <p:cNvPr id="10" name="Tekstvak 9"/>
          <p:cNvSpPr txBox="1"/>
          <p:nvPr/>
        </p:nvSpPr>
        <p:spPr>
          <a:xfrm>
            <a:off x="1042019" y="4420269"/>
            <a:ext cx="30963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a </a:t>
            </a: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: Zuid-Afrika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b : Italië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c : Indonesië</a:t>
            </a:r>
            <a:endParaRPr lang="nl-NL" sz="2800" dirty="0">
              <a:latin typeface="VistaSansBook" pitchFamily="2" charset="0"/>
            </a:endParaRPr>
          </a:p>
        </p:txBody>
      </p:sp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683568" y="1268760"/>
            <a:ext cx="8136904" cy="30963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4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Te bestellen in één van de vele restaurants in Den Haag: </a:t>
            </a:r>
            <a:r>
              <a:rPr lang="nl-NL" sz="2400" dirty="0" err="1" smtClean="0">
                <a:solidFill>
                  <a:schemeClr val="bg1"/>
                </a:solidFill>
                <a:latin typeface="VistaSansBold" pitchFamily="2" charset="0"/>
              </a:rPr>
              <a:t>Telor</a:t>
            </a:r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 </a:t>
            </a:r>
            <a:r>
              <a:rPr lang="nl-NL" sz="2400" dirty="0" err="1" smtClean="0">
                <a:solidFill>
                  <a:schemeClr val="bg1"/>
                </a:solidFill>
                <a:latin typeface="VistaSansBold" pitchFamily="2" charset="0"/>
              </a:rPr>
              <a:t>Balado</a:t>
            </a:r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, gefrituurde eieren in een hete saus met lomboks en kruiden</a:t>
            </a:r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.</a:t>
            </a:r>
          </a:p>
          <a:p>
            <a:pPr lvl="0"/>
            <a:endParaRPr lang="nl-NL" sz="2400" dirty="0" smtClean="0">
              <a:solidFill>
                <a:schemeClr val="bg1"/>
              </a:solidFill>
              <a:latin typeface="VistaSansBold" pitchFamily="2" charset="0"/>
            </a:endParaRPr>
          </a:p>
          <a:p>
            <a:pPr lvl="0"/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Uit welk land komt </a:t>
            </a:r>
          </a:p>
          <a:p>
            <a:pPr lvl="0"/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dit gerecht </a:t>
            </a:r>
          </a:p>
          <a:p>
            <a:pPr lvl="0"/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oorspronkelijk</a:t>
            </a:r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?</a:t>
            </a:r>
            <a:endParaRPr lang="nl-NL" sz="2400" dirty="0" smtClean="0">
              <a:solidFill>
                <a:schemeClr val="bg1"/>
              </a:solidFill>
              <a:latin typeface="VistaSansBold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F:\15 Dubday projects\1706 HHM schoolplaten\1303 HHM-schoolplaten.nl\quiz\09 Wereld in DH\05-passag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08720"/>
            <a:ext cx="4609524" cy="5349841"/>
          </a:xfrm>
          <a:prstGeom prst="rect">
            <a:avLst/>
          </a:prstGeom>
          <a:noFill/>
        </p:spPr>
      </p:pic>
      <p:sp>
        <p:nvSpPr>
          <p:cNvPr id="10" name="Tekstvak 9"/>
          <p:cNvSpPr txBox="1"/>
          <p:nvPr/>
        </p:nvSpPr>
        <p:spPr>
          <a:xfrm>
            <a:off x="5436096" y="4221088"/>
            <a:ext cx="37079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a : België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b : Amerika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c : Italië</a:t>
            </a:r>
            <a:endParaRPr lang="nl-NL" sz="2800" dirty="0">
              <a:latin typeface="VistaSansBook" pitchFamily="2" charset="0"/>
            </a:endParaRPr>
          </a:p>
        </p:txBody>
      </p:sp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4788024" y="1484784"/>
            <a:ext cx="4176464" cy="20162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5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2800" dirty="0" smtClean="0">
                <a:solidFill>
                  <a:schemeClr val="bg1"/>
                </a:solidFill>
                <a:latin typeface="VistaSansBold" pitchFamily="2" charset="0"/>
              </a:rPr>
              <a:t>De makers van deze prachtige Terrazzovloer  in de Passage, kwamen oorspronkelijk uit…</a:t>
            </a:r>
            <a:endParaRPr kumimoji="0" lang="nl-N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7" name="Picture 5" descr="F:\15 Dubday projects\1706 HHM schoolplaten\1303 HHM-schoolplaten.nl\quiz\09 Wereld in DH\06-Hol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435844"/>
            <a:ext cx="4254501" cy="3289300"/>
          </a:xfrm>
          <a:prstGeom prst="rect">
            <a:avLst/>
          </a:prstGeom>
          <a:noFill/>
        </p:spPr>
      </p:pic>
      <p:sp>
        <p:nvSpPr>
          <p:cNvPr id="16" name="Tijdelijke aanduiding voor inhoud 2"/>
          <p:cNvSpPr txBox="1">
            <a:spLocks/>
          </p:cNvSpPr>
          <p:nvPr/>
        </p:nvSpPr>
        <p:spPr>
          <a:xfrm>
            <a:off x="5148064" y="1916832"/>
            <a:ext cx="3781654" cy="26266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6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Ook in Den Haag wordt elk jaar het </a:t>
            </a:r>
            <a:r>
              <a:rPr lang="nl-NL" sz="2400" dirty="0" err="1" smtClean="0">
                <a:solidFill>
                  <a:schemeClr val="bg1"/>
                </a:solidFill>
                <a:latin typeface="VistaSansBold" pitchFamily="2" charset="0"/>
              </a:rPr>
              <a:t>Holi-Phagwa</a:t>
            </a:r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 feest gevierd. Mensen bestrooien elkaar met gekleurd poeder. </a:t>
            </a:r>
          </a:p>
          <a:p>
            <a:pPr lvl="0"/>
            <a:endParaRPr lang="nl-NL" sz="800" dirty="0" smtClean="0">
              <a:solidFill>
                <a:schemeClr val="bg1"/>
              </a:solidFill>
              <a:latin typeface="VistaSansBold" pitchFamily="2" charset="0"/>
            </a:endParaRPr>
          </a:p>
          <a:p>
            <a:pPr lvl="0"/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Wat is </a:t>
            </a:r>
            <a:r>
              <a:rPr lang="nl-NL" sz="2400" dirty="0" err="1" smtClean="0">
                <a:solidFill>
                  <a:schemeClr val="bg1"/>
                </a:solidFill>
                <a:latin typeface="VistaSansBold" pitchFamily="2" charset="0"/>
              </a:rPr>
              <a:t>Holi-Phagwa</a:t>
            </a:r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?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sp>
        <p:nvSpPr>
          <p:cNvPr id="17" name="Tekstvak 16"/>
          <p:cNvSpPr txBox="1"/>
          <p:nvPr/>
        </p:nvSpPr>
        <p:spPr>
          <a:xfrm>
            <a:off x="971600" y="4869160"/>
            <a:ext cx="7704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a : Een Hindoeïstisch feest in het voorjaar 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b : Een Christelijk feest in de winter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c : Een Joods feest in de zomer</a:t>
            </a:r>
            <a:endParaRPr lang="nl-NL" sz="28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9" name="Picture 3" descr="F:\15 Dubday projects\1706 HHM schoolplaten\1303 HHM-schoolplaten.nl\quiz\09 Wereld in DH\07-Willem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4836" y="1517978"/>
            <a:ext cx="2835556" cy="3855238"/>
          </a:xfrm>
          <a:prstGeom prst="rect">
            <a:avLst/>
          </a:prstGeom>
          <a:noFill/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27584" y="908720"/>
            <a:ext cx="4176464" cy="424847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vraag 7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Dit is een standbeeld van Willem van Oranje op het Plein. </a:t>
            </a:r>
          </a:p>
          <a:p>
            <a:pPr marL="0" indent="0">
              <a:spcBef>
                <a:spcPts val="0"/>
              </a:spcBef>
              <a:buNone/>
            </a:pPr>
            <a:endParaRPr lang="nl-NL" sz="800" dirty="0" smtClean="0">
              <a:solidFill>
                <a:schemeClr val="bg1"/>
              </a:solidFill>
              <a:latin typeface="VistaSansBold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Willem was de allereerste stadhouder en wordt ook wel Vader des Vaderlands genoemd. Hij werd in 1533 geboren in…</a:t>
            </a:r>
            <a:endParaRPr lang="nl-NL" sz="2400" dirty="0" smtClean="0">
              <a:solidFill>
                <a:schemeClr val="bg1"/>
              </a:solidFill>
              <a:latin typeface="VistaSansBookItalic" pitchFamily="2" charset="0"/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3203848" y="4653136"/>
            <a:ext cx="27866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a : Spanje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b : Polen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c : Duitsland</a:t>
            </a:r>
            <a:endParaRPr lang="nl-NL" sz="28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/>
      <p:bldP spid="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5364088" y="3212976"/>
            <a:ext cx="32403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Duitsland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Argentinië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Australië</a:t>
            </a:r>
            <a:endParaRPr lang="nl-NL" sz="3200" dirty="0">
              <a:latin typeface="VistaSansBook" pitchFamily="2" charset="0"/>
            </a:endParaRPr>
          </a:p>
        </p:txBody>
      </p:sp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1115616" y="1013149"/>
            <a:ext cx="7920880" cy="20162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8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Koningin </a:t>
            </a:r>
            <a:r>
              <a:rPr lang="nl-NL" sz="3200" dirty="0" err="1" smtClean="0">
                <a:solidFill>
                  <a:schemeClr val="bg1"/>
                </a:solidFill>
                <a:latin typeface="VistaSansBold" pitchFamily="2" charset="0"/>
              </a:rPr>
              <a:t>Maximá</a:t>
            </a:r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 komt uit…</a:t>
            </a:r>
            <a:endParaRPr kumimoji="0" lang="nl-NL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pic>
        <p:nvPicPr>
          <p:cNvPr id="10242" name="Picture 2" descr="F:\15 Dubday projects\1706 HHM schoolplaten\1303 HHM-schoolplaten.nl\quiz\09 Wereld in DH\08-Maxim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161867"/>
            <a:ext cx="3062857" cy="3931429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jdelijke aanduiding voor inhoud 2"/>
          <p:cNvSpPr txBox="1">
            <a:spLocks/>
          </p:cNvSpPr>
          <p:nvPr/>
        </p:nvSpPr>
        <p:spPr>
          <a:xfrm>
            <a:off x="899592" y="1412776"/>
            <a:ext cx="7416824" cy="20882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9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In Den Haag zijn veel gebouwen te vinden die eigenlijk grondgebied zijn van andere landen. </a:t>
            </a:r>
          </a:p>
          <a:p>
            <a:pPr lvl="0"/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Een stukje Portugal in Nederland dus bijvoorbeeld. </a:t>
            </a:r>
          </a:p>
          <a:p>
            <a:pPr lvl="0"/>
            <a:endParaRPr lang="nl-NL" sz="800" dirty="0" smtClean="0">
              <a:solidFill>
                <a:schemeClr val="bg1"/>
              </a:solidFill>
              <a:latin typeface="VistaSansBold" pitchFamily="2" charset="0"/>
            </a:endParaRPr>
          </a:p>
          <a:p>
            <a:pPr lvl="0"/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Hoe noemen we deze gebouwen?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sp>
        <p:nvSpPr>
          <p:cNvPr id="17" name="Tekstvak 16"/>
          <p:cNvSpPr txBox="1"/>
          <p:nvPr/>
        </p:nvSpPr>
        <p:spPr>
          <a:xfrm>
            <a:off x="2015208" y="4365104"/>
            <a:ext cx="40689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a : vrijstaten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b : ambassades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c : dependances</a:t>
            </a:r>
            <a:endParaRPr lang="nl-NL" sz="2800" dirty="0">
              <a:latin typeface="VistaSansBook" pitchFamily="2" charset="0"/>
            </a:endParaRPr>
          </a:p>
        </p:txBody>
      </p:sp>
      <p:pic>
        <p:nvPicPr>
          <p:cNvPr id="11266" name="Picture 2" descr="F:\15 Dubday projects\1706 HHM schoolplaten\1303 HHM-schoolplaten.nl\quiz\09 Wereld in DH\09-embass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501008"/>
            <a:ext cx="3257143" cy="2750476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95736" y="2852936"/>
            <a:ext cx="6301208" cy="136815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Italic" pitchFamily="2" charset="0"/>
              </a:rPr>
              <a:t>En de laatste…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27584" y="1484784"/>
            <a:ext cx="4032448" cy="266429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vraag 10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chemeClr val="bg1"/>
                </a:solidFill>
                <a:latin typeface="VistaSansBold" pitchFamily="2" charset="0"/>
              </a:rPr>
              <a:t>Na de Tweede Wereldoorlog ging het langzaam weer beter met de economie in Nederland. In de jaren ’60 werkte er daarom veel gastarbeiders in Den Haag.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chemeClr val="bg1"/>
                </a:solidFill>
                <a:latin typeface="VistaSansBold" pitchFamily="2" charset="0"/>
              </a:rPr>
              <a:t>Wat is een ‘gastarbeider’?</a:t>
            </a:r>
            <a:endParaRPr lang="nl-NL" sz="2000" dirty="0" smtClean="0">
              <a:solidFill>
                <a:schemeClr val="bg1"/>
              </a:solidFill>
              <a:latin typeface="VistaSansBookItalic" pitchFamily="2" charset="0"/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683568" y="4221088"/>
            <a:ext cx="83164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ok" pitchFamily="2" charset="0"/>
              </a:rPr>
              <a:t>a : Een arbeider die tijdens de werkweek bij iemand logeert.</a:t>
            </a:r>
          </a:p>
          <a:p>
            <a:pPr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ok" pitchFamily="2" charset="0"/>
              </a:rPr>
              <a:t>b : Een arbeider die met iemand van werkplek ruilt en dus even ‘te gast’ is op die werkplek.</a:t>
            </a:r>
          </a:p>
          <a:p>
            <a:pPr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ok" pitchFamily="2" charset="0"/>
              </a:rPr>
              <a:t>c : Een arbeider die vanuit een ander land naar Nederland verhuisde om hier werk te vinden.</a:t>
            </a:r>
            <a:endParaRPr lang="nl-NL" sz="2400" dirty="0">
              <a:latin typeface="VistaSansBook" pitchFamily="2" charset="0"/>
            </a:endParaRPr>
          </a:p>
        </p:txBody>
      </p:sp>
      <p:pic>
        <p:nvPicPr>
          <p:cNvPr id="12291" name="Picture 3" descr="F:\15 Dubday projects\1706 HHM schoolplaten\1303 HHM-schoolplaten.nl\quiz\09 Wereld in DH\10-gastarbeid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67807" y="1452364"/>
            <a:ext cx="3276601" cy="255270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95736" y="2852936"/>
            <a:ext cx="6301208" cy="13681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" pitchFamily="2" charset="0"/>
              </a:rPr>
              <a:t>Klaar!</a:t>
            </a:r>
          </a:p>
        </p:txBody>
      </p:sp>
      <p:sp>
        <p:nvSpPr>
          <p:cNvPr id="4" name="Tijdelijke aanduiding voor inhoud 2"/>
          <p:cNvSpPr txBox="1">
            <a:spLocks/>
          </p:cNvSpPr>
          <p:nvPr/>
        </p:nvSpPr>
        <p:spPr>
          <a:xfrm>
            <a:off x="2195736" y="3861048"/>
            <a:ext cx="6301208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Tel de goede antwoorden</a:t>
            </a:r>
            <a:r>
              <a:rPr kumimoji="0" lang="nl-NL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 </a:t>
            </a:r>
          </a:p>
          <a:p>
            <a:pPr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en kijk wie er heeft gewonnen…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  <p:bldP spid="4" grpId="0"/>
    </p:bld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1683</TotalTime>
  <Words>464</Words>
  <Application>Microsoft Office PowerPoint</Application>
  <PresentationFormat>Diavoorstelling (4:3)</PresentationFormat>
  <Paragraphs>76</Paragraphs>
  <Slides>15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3" baseType="lpstr">
      <vt:lpstr>Arial</vt:lpstr>
      <vt:lpstr>VistaSansBookItalic</vt:lpstr>
      <vt:lpstr>VistaSansBoldItalic</vt:lpstr>
      <vt:lpstr>VistaSansBold</vt:lpstr>
      <vt:lpstr>VistaSansBook</vt:lpstr>
      <vt:lpstr>VistaSansRegItalic</vt:lpstr>
      <vt:lpstr>Calibri</vt:lpstr>
      <vt:lpstr>Office-thema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Grote</dc:title>
  <dc:creator>Karen</dc:creator>
  <cp:lastModifiedBy>Eigenaar</cp:lastModifiedBy>
  <cp:revision>155</cp:revision>
  <dcterms:created xsi:type="dcterms:W3CDTF">2012-04-02T11:25:40Z</dcterms:created>
  <dcterms:modified xsi:type="dcterms:W3CDTF">2017-08-21T21:08:59Z</dcterms:modified>
</cp:coreProperties>
</file>