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82" r:id="rId3"/>
    <p:sldId id="278" r:id="rId4"/>
    <p:sldId id="280" r:id="rId5"/>
    <p:sldId id="271" r:id="rId6"/>
    <p:sldId id="273" r:id="rId7"/>
    <p:sldId id="270" r:id="rId8"/>
    <p:sldId id="276" r:id="rId9"/>
    <p:sldId id="269" r:id="rId10"/>
    <p:sldId id="274" r:id="rId11"/>
    <p:sldId id="275" r:id="rId12"/>
    <p:sldId id="272" r:id="rId13"/>
    <p:sldId id="281" r:id="rId14"/>
    <p:sldId id="277" r:id="rId15"/>
    <p:sldId id="279" r:id="rId16"/>
  </p:sldIdLst>
  <p:sldSz cx="9144000" cy="6858000" type="screen4x3"/>
  <p:notesSz cx="6858000" cy="9144000"/>
  <p:embeddedFontLst>
    <p:embeddedFont>
      <p:font typeface="VistaSansBookItalic" pitchFamily="2" charset="0"/>
      <p:regular r:id="rId17"/>
    </p:embeddedFont>
    <p:embeddedFont>
      <p:font typeface="VistaSansBoldItalic" pitchFamily="2" charset="0"/>
      <p:bold r:id="rId18"/>
    </p:embeddedFont>
    <p:embeddedFont>
      <p:font typeface="VistaSansBold" pitchFamily="2" charset="0"/>
      <p:bold r:id="rId19"/>
    </p:embeddedFont>
    <p:embeddedFont>
      <p:font typeface="VistaSansRegItalic" pitchFamily="2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VistaSansBook" pitchFamily="2" charset="0"/>
      <p:regular r:id="rId25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659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schoolplaten-logo_roz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395" y="2895599"/>
            <a:ext cx="5029210" cy="10668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085184"/>
            <a:ext cx="9144000" cy="108012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Hoe gingen kinderen 100 jaar geleden </a:t>
            </a:r>
            <a:b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</a:b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naar school? Test je kennis!</a:t>
            </a:r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259632" y="1772816"/>
            <a:ext cx="5328592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De grote</a:t>
            </a:r>
          </a:p>
        </p:txBody>
      </p:sp>
      <p:sp>
        <p:nvSpPr>
          <p:cNvPr id="6" name="Tijdelijke aanduiding voor inhoud 2"/>
          <p:cNvSpPr txBox="1">
            <a:spLocks/>
          </p:cNvSpPr>
          <p:nvPr/>
        </p:nvSpPr>
        <p:spPr>
          <a:xfrm>
            <a:off x="1187624" y="3645024"/>
            <a:ext cx="734481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Quizzzz</a:t>
            </a:r>
            <a:endParaRPr kumimoji="0" lang="nl-NL" sz="8000" b="0" i="0" u="none" strike="noStrike" kern="1200" cap="none" spc="0" normalizeH="0" baseline="0" noProof="0" dirty="0" smtClean="0">
              <a:ln>
                <a:noFill/>
              </a:ln>
              <a:solidFill>
                <a:srgbClr val="B80C72"/>
              </a:solidFill>
              <a:effectLst/>
              <a:uLnTx/>
              <a:uFillTx/>
              <a:latin typeface="VistaSansBoldItalic" pitchFamily="2" charset="0"/>
            </a:endParaRPr>
          </a:p>
        </p:txBody>
      </p:sp>
      <p:pic>
        <p:nvPicPr>
          <p:cNvPr id="7" name="Afbeelding 6" descr="01-torentj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495" y="2920146"/>
            <a:ext cx="7619011" cy="9409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21396" y="2204864"/>
            <a:ext cx="6301208" cy="13681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Ben je er klaar voor?</a:t>
            </a: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0" y="3861048"/>
            <a:ext cx="914400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sz="3200" dirty="0" smtClean="0">
                <a:solidFill>
                  <a:schemeClr val="bg1"/>
                </a:solidFill>
                <a:latin typeface="VistaSansBookItalic" pitchFamily="2" charset="0"/>
              </a:rPr>
              <a:t>d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Italic" pitchFamily="2" charset="0"/>
              </a:rPr>
              <a:t>an komt hier de eerste (school)vraag…</a:t>
            </a:r>
          </a:p>
        </p:txBody>
      </p:sp>
      <p:pic>
        <p:nvPicPr>
          <p:cNvPr id="12" name="Afbeelding 11" descr="1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6778" y="3288804"/>
            <a:ext cx="3730444" cy="2803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Afbeelding 11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779912" y="1772816"/>
            <a:ext cx="4464496" cy="302433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stelling 1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De ramen in het lokaal zaten vroeger altijd aan de linkerkant.</a:t>
            </a:r>
          </a:p>
        </p:txBody>
      </p:sp>
      <p:pic>
        <p:nvPicPr>
          <p:cNvPr id="6" name="Afbeelding 5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8" name="Afbeelding 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7" name="Afbeelding 6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9" name="Afbeelding 8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inhoud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4" name="Afbeelding 13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Afbeelding 1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3779912" y="1772816"/>
            <a:ext cx="4464496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2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In plaats van ganzenveren schreven adellijke kinderen vaak met pauwen- of ooievaarsveren. </a:t>
            </a:r>
            <a:b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</a:br>
            <a:r>
              <a:rPr lang="nl-NL" sz="2400" dirty="0" smtClean="0">
                <a:solidFill>
                  <a:schemeClr val="bg1"/>
                </a:solidFill>
                <a:latin typeface="VistaSansBook" pitchFamily="2" charset="0"/>
              </a:rPr>
              <a:t>Zo lieten ze zien hoe rijk ze waren.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  <p:pic>
        <p:nvPicPr>
          <p:cNvPr id="17" name="Afbeelding 16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8" name="Afbeelding 1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inhoud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4" name="Afbeelding 13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Afbeelding 1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3707904" y="1772816"/>
            <a:ext cx="4680520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3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Arme kinderen mochten vroeger niet naar school omdat ze te vies waren en luizen hadden. </a:t>
            </a:r>
            <a:endParaRPr kumimoji="0" lang="nl-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17" name="Afbeelding 16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8" name="Afbeelding 1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Afbeelding 15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7" name="Tijdelijke aanduiding voor inhoud 2"/>
          <p:cNvSpPr>
            <a:spLocks noGrp="1"/>
          </p:cNvSpPr>
          <p:nvPr>
            <p:ph idx="1"/>
          </p:nvPr>
        </p:nvSpPr>
        <p:spPr>
          <a:xfrm>
            <a:off x="3779912" y="1772816"/>
            <a:ext cx="4608512" cy="302433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stelling 4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Toen de telefoon nog niet was uitgevonden, moest de conciërge ‘s ochtends de namen ophalen van de leerlingen die afwezig waren.</a:t>
            </a:r>
          </a:p>
        </p:txBody>
      </p:sp>
      <p:pic>
        <p:nvPicPr>
          <p:cNvPr id="18" name="Afbeelding 17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9" name="Afbeelding 18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1" name="Afbeelding 20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Afbeelding 13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5" name="Tijdelijke aanduiding voor inhoud 2"/>
          <p:cNvSpPr>
            <a:spLocks noGrp="1"/>
          </p:cNvSpPr>
          <p:nvPr>
            <p:ph idx="1"/>
          </p:nvPr>
        </p:nvSpPr>
        <p:spPr>
          <a:xfrm>
            <a:off x="3779912" y="1772816"/>
            <a:ext cx="4464496" cy="302433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stelling 5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Een leesplankje was een plank waar de meester stoute leerlingen een lesje mee leerde.</a:t>
            </a:r>
          </a:p>
        </p:txBody>
      </p:sp>
      <p:pic>
        <p:nvPicPr>
          <p:cNvPr id="16" name="Afbeelding 15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7" name="Afbeelding 16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18" name="Afbeelding 17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Afbeelding 11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pic>
        <p:nvPicPr>
          <p:cNvPr id="15" name="Afbeelding 14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8" name="Afbeelding 1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  <p:sp>
        <p:nvSpPr>
          <p:cNvPr id="14" name="Tijdelijke aanduiding voor inhoud 2"/>
          <p:cNvSpPr>
            <a:spLocks noGrp="1"/>
          </p:cNvSpPr>
          <p:nvPr>
            <p:ph idx="1"/>
          </p:nvPr>
        </p:nvSpPr>
        <p:spPr>
          <a:xfrm>
            <a:off x="3779912" y="1772816"/>
            <a:ext cx="4464496" cy="338437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stelling 6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Vroeger bestonden er nog geen klassen. Kinderen van alle leeftijden zaten bij elkaar in één lokaal.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jdelijke aanduiding voor inhoud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7" name="Afbeelding 16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Afbeelding 17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9" name="Tijdelijke aanduiding voor inhoud 2"/>
          <p:cNvSpPr txBox="1">
            <a:spLocks/>
          </p:cNvSpPr>
          <p:nvPr/>
        </p:nvSpPr>
        <p:spPr>
          <a:xfrm>
            <a:off x="3707904" y="1628800"/>
            <a:ext cx="4608512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7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In 1874 werd het kinderwetje van </a:t>
            </a:r>
            <a:r>
              <a:rPr lang="nl-NL" sz="2400" dirty="0" err="1" smtClean="0">
                <a:solidFill>
                  <a:schemeClr val="bg1"/>
                </a:solidFill>
                <a:latin typeface="VistaSansBold" pitchFamily="2" charset="0"/>
              </a:rPr>
              <a:t>Van</a:t>
            </a:r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 Houten aangenomen. Dit betekende dat kinderen van arme ouders verplicht moesten werken, zodat het gezin meer geld verdiende en zo beter kon leven.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20" name="Afbeelding 19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21" name="Afbeelding 20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22" name="Afbeelding 21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3" name="Afbeelding 22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jdelijke aanduiding voor inhoud 1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nl-NL"/>
          </a:p>
        </p:txBody>
      </p:sp>
      <p:pic>
        <p:nvPicPr>
          <p:cNvPr id="28" name="Afbeelding 27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" name="Afbeelding 28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30" name="Tijdelijke aanduiding voor inhoud 2"/>
          <p:cNvSpPr txBox="1">
            <a:spLocks/>
          </p:cNvSpPr>
          <p:nvPr/>
        </p:nvSpPr>
        <p:spPr>
          <a:xfrm>
            <a:off x="3779912" y="1700808"/>
            <a:ext cx="4536504" cy="38164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8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Een dienstbode voor dag en nacht kostte 100,- gulden per jaar. </a:t>
            </a: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Een jaar schoolgeld bedroeg 150,- gulden. </a:t>
            </a:r>
            <a:endParaRPr kumimoji="0" lang="nl-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31" name="Afbeelding 30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32" name="Afbeelding 31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33" name="Afbeelding 32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34" name="Afbeelding 33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inhoud 1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nl-NL"/>
          </a:p>
        </p:txBody>
      </p:sp>
      <p:pic>
        <p:nvPicPr>
          <p:cNvPr id="14" name="Afbeelding 13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Afbeelding 1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3779912" y="1772816"/>
            <a:ext cx="4464496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9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Het was verboden om met je linkerhand te schrijven. </a:t>
            </a:r>
          </a:p>
          <a:p>
            <a:pPr lvl="0"/>
            <a:r>
              <a:rPr lang="nl-NL" sz="2400" dirty="0" smtClean="0">
                <a:solidFill>
                  <a:schemeClr val="bg1"/>
                </a:solidFill>
                <a:latin typeface="VistaSansBold" pitchFamily="2" charset="0"/>
              </a:rPr>
              <a:t>Voor straf werd je linkerhand dan op je rug gebonden, zodat je wel met rechts moest schrijven.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17" name="Afbeelding 16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8" name="Afbeelding 1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4653136"/>
            <a:ext cx="1731121" cy="1444633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91247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Italic" pitchFamily="2" charset="0"/>
              </a:rPr>
              <a:t>En de laatste…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inhoud 1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nl-NL"/>
          </a:p>
        </p:txBody>
      </p:sp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Afbeelding 13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052736"/>
            <a:ext cx="6942223" cy="4773334"/>
          </a:xfrm>
          <a:prstGeom prst="rect">
            <a:avLst/>
          </a:prstGeom>
        </p:spPr>
      </p:pic>
      <p:sp>
        <p:nvSpPr>
          <p:cNvPr id="15" name="Tijdelijke aanduiding voor inhoud 2"/>
          <p:cNvSpPr txBox="1">
            <a:spLocks/>
          </p:cNvSpPr>
          <p:nvPr/>
        </p:nvSpPr>
        <p:spPr>
          <a:xfrm>
            <a:off x="3707904" y="1700808"/>
            <a:ext cx="4680520" cy="3024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stelling 10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lvl="0"/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Als je goed je best deed, kreeg je van de meester een knuffelvogel, die heette ook wel pechvogel. </a:t>
            </a:r>
            <a:endParaRPr lang="nl-NL" sz="2800" smtClean="0">
              <a:solidFill>
                <a:schemeClr val="bg1"/>
              </a:solidFill>
              <a:latin typeface="VistaSansBold" pitchFamily="2" charset="0"/>
            </a:endParaRPr>
          </a:p>
          <a:p>
            <a:pPr lvl="0"/>
            <a:r>
              <a:rPr lang="nl-NL" sz="2800" smtClean="0">
                <a:solidFill>
                  <a:schemeClr val="bg1"/>
                </a:solidFill>
                <a:latin typeface="VistaSansBold" pitchFamily="2" charset="0"/>
              </a:rPr>
              <a:t>Pech </a:t>
            </a:r>
            <a:r>
              <a:rPr lang="nl-NL" sz="2800" dirty="0" smtClean="0">
                <a:solidFill>
                  <a:schemeClr val="bg1"/>
                </a:solidFill>
                <a:latin typeface="VistaSansBold" pitchFamily="2" charset="0"/>
              </a:rPr>
              <a:t>is een oud woord voor pienter.</a:t>
            </a:r>
            <a:endParaRPr kumimoji="0" lang="nl-N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ld" pitchFamily="2" charset="0"/>
              <a:ea typeface="+mn-ea"/>
              <a:cs typeface="+mn-cs"/>
            </a:endParaRPr>
          </a:p>
        </p:txBody>
      </p:sp>
      <p:pic>
        <p:nvPicPr>
          <p:cNvPr id="17" name="Afbeelding 16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924944"/>
            <a:ext cx="1737217" cy="1444633"/>
          </a:xfrm>
          <a:prstGeom prst="rect">
            <a:avLst/>
          </a:prstGeom>
        </p:spPr>
      </p:pic>
      <p:pic>
        <p:nvPicPr>
          <p:cNvPr id="18" name="Afbeelding 17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4653136"/>
            <a:ext cx="1731121" cy="1444633"/>
          </a:xfrm>
          <a:prstGeom prst="rect">
            <a:avLst/>
          </a:prstGeom>
        </p:spPr>
      </p:pic>
      <p:pic>
        <p:nvPicPr>
          <p:cNvPr id="19" name="Afbeelding 18" descr="05-gevangenpoo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2895" y="2492896"/>
            <a:ext cx="2780953" cy="711111"/>
          </a:xfrm>
          <a:prstGeom prst="rect">
            <a:avLst/>
          </a:prstGeom>
        </p:spPr>
      </p:pic>
      <p:pic>
        <p:nvPicPr>
          <p:cNvPr id="20" name="Afbeelding 19" descr="05-gevangenpoor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07471" y="5733256"/>
            <a:ext cx="2780953" cy="6891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Klaar!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2195736" y="3861048"/>
            <a:ext cx="63012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Tel de goede antwoorden</a:t>
            </a: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 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en kijk wie er heeft gewonnen…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4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1323</TotalTime>
  <Words>270</Words>
  <Application>Microsoft Office PowerPoint</Application>
  <PresentationFormat>Diavoorstelling (4:3)</PresentationFormat>
  <Paragraphs>32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VistaSansBookItalic</vt:lpstr>
      <vt:lpstr>VistaSansBoldItalic</vt:lpstr>
      <vt:lpstr>VistaSansBold</vt:lpstr>
      <vt:lpstr>VistaSansRegItalic</vt:lpstr>
      <vt:lpstr>Calibri</vt:lpstr>
      <vt:lpstr>VistaSansBook</vt:lpstr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Grote</dc:title>
  <dc:creator>Karen</dc:creator>
  <cp:lastModifiedBy>gebruiker</cp:lastModifiedBy>
  <cp:revision>116</cp:revision>
  <dcterms:created xsi:type="dcterms:W3CDTF">2012-04-02T11:25:40Z</dcterms:created>
  <dcterms:modified xsi:type="dcterms:W3CDTF">2012-11-15T18:31:04Z</dcterms:modified>
</cp:coreProperties>
</file>