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7" r:id="rId2"/>
    <p:sldId id="282" r:id="rId3"/>
    <p:sldId id="278" r:id="rId4"/>
    <p:sldId id="280" r:id="rId5"/>
    <p:sldId id="271" r:id="rId6"/>
    <p:sldId id="273" r:id="rId7"/>
    <p:sldId id="270" r:id="rId8"/>
    <p:sldId id="276" r:id="rId9"/>
    <p:sldId id="269" r:id="rId10"/>
    <p:sldId id="274" r:id="rId11"/>
    <p:sldId id="281" r:id="rId12"/>
    <p:sldId id="277" r:id="rId13"/>
    <p:sldId id="279" r:id="rId14"/>
  </p:sldIdLst>
  <p:sldSz cx="9144000" cy="6858000" type="screen4x3"/>
  <p:notesSz cx="6858000" cy="9144000"/>
  <p:embeddedFontLst>
    <p:embeddedFont>
      <p:font typeface="VistaSansBookItalic" pitchFamily="2" charset="0"/>
      <p:regular r:id="rId15"/>
    </p:embeddedFont>
    <p:embeddedFont>
      <p:font typeface="VistaSansBoldItalic" pitchFamily="2" charset="0"/>
      <p:bold r:id="rId16"/>
    </p:embeddedFont>
    <p:embeddedFont>
      <p:font typeface="VistaSansBold" pitchFamily="2" charset="0"/>
      <p:bold r:id="rId17"/>
    </p:embeddedFont>
    <p:embeddedFont>
      <p:font typeface="VistaSansBook" pitchFamily="2" charset="0"/>
      <p:regular r:id="rId18"/>
    </p:embeddedFont>
    <p:embeddedFont>
      <p:font typeface="VistaSansRegItalic" pitchFamily="2" charset="0"/>
      <p:regular r:id="rId19"/>
    </p:embeddedFont>
    <p:embeddedFont>
      <p:font typeface="Calibri" pitchFamily="34" charset="0"/>
      <p:regular r:id="rId20"/>
      <p:bold r:id="rId21"/>
      <p:italic r:id="rId22"/>
      <p:boldItalic r:id="rId23"/>
    </p:embeddedFont>
  </p:embeddedFont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0C7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7" autoAdjust="0"/>
    <p:restoredTop sz="94659" autoAdjust="0"/>
  </p:normalViewPr>
  <p:slideViewPr>
    <p:cSldViewPr>
      <p:cViewPr varScale="1">
        <p:scale>
          <a:sx n="110" d="100"/>
          <a:sy n="110" d="100"/>
        </p:scale>
        <p:origin x="-732"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8.fntdata"/><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het opmaakprofiel van de modelondertitel te bewerken</a:t>
            </a:r>
            <a:endParaRPr lang="nl-NL"/>
          </a:p>
        </p:txBody>
      </p:sp>
      <p:sp>
        <p:nvSpPr>
          <p:cNvPr id="4" name="Tijdelijke aanduiding voor datum 3"/>
          <p:cNvSpPr>
            <a:spLocks noGrp="1"/>
          </p:cNvSpPr>
          <p:nvPr>
            <p:ph type="dt" sz="half" idx="10"/>
          </p:nvPr>
        </p:nvSpPr>
        <p:spPr/>
        <p:txBody>
          <a:bodyPr/>
          <a:lstStyle/>
          <a:p>
            <a:fld id="{3D48D43A-CFD3-4D55-9DB4-7A1A16F79DD6}" type="datetimeFigureOut">
              <a:rPr lang="nl-NL" smtClean="0"/>
              <a:pPr/>
              <a:t>22-8-2017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625E59-9CCD-4677-9797-A5A90A1CD1A4}"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3D48D43A-CFD3-4D55-9DB4-7A1A16F79DD6}" type="datetimeFigureOut">
              <a:rPr lang="nl-NL" smtClean="0"/>
              <a:pPr/>
              <a:t>22-8-2017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625E59-9CCD-4677-9797-A5A90A1CD1A4}"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3D48D43A-CFD3-4D55-9DB4-7A1A16F79DD6}" type="datetimeFigureOut">
              <a:rPr lang="nl-NL" smtClean="0"/>
              <a:pPr/>
              <a:t>22-8-2017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625E59-9CCD-4677-9797-A5A90A1CD1A4}"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3D48D43A-CFD3-4D55-9DB4-7A1A16F79DD6}" type="datetimeFigureOut">
              <a:rPr lang="nl-NL" smtClean="0"/>
              <a:pPr/>
              <a:t>22-8-2017</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5625E59-9CCD-4677-9797-A5A90A1CD1A4}"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3D48D43A-CFD3-4D55-9DB4-7A1A16F79DD6}" type="datetimeFigureOut">
              <a:rPr lang="nl-NL" smtClean="0"/>
              <a:pPr/>
              <a:t>22-8-2017</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95625E59-9CCD-4677-9797-A5A90A1CD1A4}"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3D48D43A-CFD3-4D55-9DB4-7A1A16F79DD6}" type="datetimeFigureOut">
              <a:rPr lang="nl-NL" smtClean="0"/>
              <a:pPr/>
              <a:t>22-8-2017</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95625E59-9CCD-4677-9797-A5A90A1CD1A4}"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3D48D43A-CFD3-4D55-9DB4-7A1A16F79DD6}" type="datetimeFigureOut">
              <a:rPr lang="nl-NL" smtClean="0"/>
              <a:pPr/>
              <a:t>22-8-2017</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95625E59-9CCD-4677-9797-A5A90A1CD1A4}"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3D48D43A-CFD3-4D55-9DB4-7A1A16F79DD6}" type="datetimeFigureOut">
              <a:rPr lang="nl-NL" smtClean="0"/>
              <a:pPr/>
              <a:t>22-8-2017</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5625E59-9CCD-4677-9797-A5A90A1CD1A4}"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3D48D43A-CFD3-4D55-9DB4-7A1A16F79DD6}" type="datetimeFigureOut">
              <a:rPr lang="nl-NL" smtClean="0"/>
              <a:pPr/>
              <a:t>22-8-2017</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5625E59-9CCD-4677-9797-A5A90A1CD1A4}"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3D48D43A-CFD3-4D55-9DB4-7A1A16F79DD6}" type="datetimeFigureOut">
              <a:rPr lang="nl-NL" smtClean="0"/>
              <a:pPr/>
              <a:t>22-8-2017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625E59-9CCD-4677-9797-A5A90A1CD1A4}"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3D48D43A-CFD3-4D55-9DB4-7A1A16F79DD6}" type="datetimeFigureOut">
              <a:rPr lang="nl-NL" smtClean="0"/>
              <a:pPr/>
              <a:t>22-8-2017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625E59-9CCD-4677-9797-A5A90A1CD1A4}"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48D43A-CFD3-4D55-9DB4-7A1A16F79DD6}" type="datetimeFigureOut">
              <a:rPr lang="nl-NL" smtClean="0"/>
              <a:pPr/>
              <a:t>22-8-2017</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625E59-9CCD-4677-9797-A5A90A1CD1A4}"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Afbeelding 8" descr="schoolplaten-logo_roze.png"/>
          <p:cNvPicPr>
            <a:picLocks noChangeAspect="1"/>
          </p:cNvPicPr>
          <p:nvPr/>
        </p:nvPicPr>
        <p:blipFill>
          <a:blip r:embed="rId2" cstate="print"/>
          <a:stretch>
            <a:fillRect/>
          </a:stretch>
        </p:blipFill>
        <p:spPr>
          <a:xfrm>
            <a:off x="2057395" y="2895599"/>
            <a:ext cx="5029210" cy="1066802"/>
          </a:xfrm>
          <a:prstGeom prst="rect">
            <a:avLst/>
          </a:prstGeom>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Afbeelding 10" descr="schoolplaten-bg-quiz.jpg"/>
          <p:cNvPicPr>
            <a:picLocks noChangeAspect="1"/>
          </p:cNvPicPr>
          <p:nvPr/>
        </p:nvPicPr>
        <p:blipFill>
          <a:blip r:embed="rId2" cstate="print"/>
          <a:stretch>
            <a:fillRect/>
          </a:stretch>
        </p:blipFill>
        <p:spPr>
          <a:xfrm>
            <a:off x="0" y="0"/>
            <a:ext cx="9144000" cy="6858000"/>
          </a:xfrm>
          <a:prstGeom prst="rect">
            <a:avLst/>
          </a:prstGeom>
        </p:spPr>
      </p:pic>
      <p:sp>
        <p:nvSpPr>
          <p:cNvPr id="3" name="Tijdelijke aanduiding voor inhoud 2"/>
          <p:cNvSpPr>
            <a:spLocks noGrp="1"/>
          </p:cNvSpPr>
          <p:nvPr>
            <p:ph idx="1"/>
          </p:nvPr>
        </p:nvSpPr>
        <p:spPr>
          <a:xfrm>
            <a:off x="0" y="5085184"/>
            <a:ext cx="9144000" cy="720080"/>
          </a:xfrm>
        </p:spPr>
        <p:txBody>
          <a:bodyPr>
            <a:noAutofit/>
          </a:bodyPr>
          <a:lstStyle/>
          <a:p>
            <a:pPr marL="0" indent="0" algn="ctr">
              <a:spcBef>
                <a:spcPts val="0"/>
              </a:spcBef>
              <a:buNone/>
            </a:pPr>
            <a:r>
              <a:rPr lang="nl-NL" dirty="0" smtClean="0">
                <a:solidFill>
                  <a:schemeClr val="bg1"/>
                </a:solidFill>
                <a:latin typeface="VistaSansBookItalic" pitchFamily="2" charset="0"/>
              </a:rPr>
              <a:t>Hoe goed ken jij het slavernijverleden?</a:t>
            </a:r>
          </a:p>
        </p:txBody>
      </p:sp>
      <p:sp>
        <p:nvSpPr>
          <p:cNvPr id="5" name="Tijdelijke aanduiding voor inhoud 2"/>
          <p:cNvSpPr txBox="1">
            <a:spLocks/>
          </p:cNvSpPr>
          <p:nvPr/>
        </p:nvSpPr>
        <p:spPr>
          <a:xfrm>
            <a:off x="1259632" y="1772816"/>
            <a:ext cx="5328592" cy="1368152"/>
          </a:xfrm>
          <a:prstGeom prst="rect">
            <a:avLst/>
          </a:prstGeom>
        </p:spPr>
        <p:txBody>
          <a:bodyPr vert="horz" lIns="91440" tIns="45720" rIns="91440" bIns="45720" rtlCol="0">
            <a:no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nl-NL" sz="8000" b="0" i="0" u="none" strike="noStrike" kern="1200" cap="none" spc="0" normalizeH="0" baseline="0" noProof="0" dirty="0" smtClean="0">
                <a:ln>
                  <a:noFill/>
                </a:ln>
                <a:solidFill>
                  <a:srgbClr val="B80C72"/>
                </a:solidFill>
                <a:effectLst/>
                <a:uLnTx/>
                <a:uFillTx/>
                <a:latin typeface="VistaSansBoldItalic" pitchFamily="2" charset="0"/>
              </a:rPr>
              <a:t>De grote</a:t>
            </a:r>
          </a:p>
        </p:txBody>
      </p:sp>
      <p:sp>
        <p:nvSpPr>
          <p:cNvPr id="6" name="Tijdelijke aanduiding voor inhoud 2"/>
          <p:cNvSpPr txBox="1">
            <a:spLocks/>
          </p:cNvSpPr>
          <p:nvPr/>
        </p:nvSpPr>
        <p:spPr>
          <a:xfrm>
            <a:off x="1187624" y="3645024"/>
            <a:ext cx="7344816" cy="1368152"/>
          </a:xfrm>
          <a:prstGeom prst="rect">
            <a:avLst/>
          </a:prstGeom>
        </p:spPr>
        <p:txBody>
          <a:bodyPr vert="horz" lIns="91440" tIns="45720" rIns="91440" bIns="45720" rtlCol="0">
            <a:no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nl-NL" sz="8000" b="0" i="0" u="none" strike="noStrike" kern="1200" cap="none" spc="0" normalizeH="0" baseline="0" noProof="0" dirty="0" err="1" smtClean="0">
                <a:ln>
                  <a:noFill/>
                </a:ln>
                <a:solidFill>
                  <a:srgbClr val="B80C72"/>
                </a:solidFill>
                <a:effectLst/>
                <a:uLnTx/>
                <a:uFillTx/>
                <a:latin typeface="VistaSansBoldItalic" pitchFamily="2" charset="0"/>
              </a:rPr>
              <a:t>Quizzzz</a:t>
            </a:r>
            <a:endParaRPr kumimoji="0" lang="nl-NL" sz="8000" b="0" i="0" u="none" strike="noStrike" kern="1200" cap="none" spc="0" normalizeH="0" baseline="0" noProof="0" dirty="0" smtClean="0">
              <a:ln>
                <a:noFill/>
              </a:ln>
              <a:solidFill>
                <a:srgbClr val="B80C72"/>
              </a:solidFill>
              <a:effectLst/>
              <a:uLnTx/>
              <a:uFillTx/>
              <a:latin typeface="VistaSansBoldItalic" pitchFamily="2" charset="0"/>
            </a:endParaRPr>
          </a:p>
        </p:txBody>
      </p:sp>
      <p:pic>
        <p:nvPicPr>
          <p:cNvPr id="5122" name="Picture 2" descr="F:\15 Dubday projects\1706 HHM schoolplaten\1303 HHM-schoolplaten.nl\quiz\08 Slavernij\00-Slavernij.png"/>
          <p:cNvPicPr>
            <a:picLocks noChangeAspect="1" noChangeArrowheads="1"/>
          </p:cNvPicPr>
          <p:nvPr/>
        </p:nvPicPr>
        <p:blipFill>
          <a:blip r:embed="rId3" cstate="print"/>
          <a:srcRect/>
          <a:stretch>
            <a:fillRect/>
          </a:stretch>
        </p:blipFill>
        <p:spPr bwMode="auto">
          <a:xfrm>
            <a:off x="1619672" y="2924944"/>
            <a:ext cx="5676900" cy="1016000"/>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out)">
                                      <p:cBhvr>
                                        <p:cTn id="7" dur="500"/>
                                        <p:tgtEl>
                                          <p:spTgt spid="11"/>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childTnLst>
                                </p:cTn>
                              </p:par>
                            </p:childTnLst>
                          </p:cTn>
                        </p:par>
                        <p:par>
                          <p:cTn id="14" fill="hold">
                            <p:stCondLst>
                              <p:cond delay="500"/>
                            </p:stCondLst>
                            <p:childTnLst>
                              <p:par>
                                <p:cTn id="15" presetID="3" presetClass="entr" presetSubtype="10" fill="hold" grpId="2" nodeType="afterEffect">
                                  <p:stCondLst>
                                    <p:cond delay="50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linds(horizont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2" build="p"/>
      <p:bldP spid="5" grpId="0" build="p"/>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Afbeelding 10" descr="schoolplaten-bg-quiz.jpg"/>
          <p:cNvPicPr>
            <a:picLocks noChangeAspect="1"/>
          </p:cNvPicPr>
          <p:nvPr/>
        </p:nvPicPr>
        <p:blipFill>
          <a:blip r:embed="rId2" cstate="print"/>
          <a:stretch>
            <a:fillRect/>
          </a:stretch>
        </p:blipFill>
        <p:spPr>
          <a:xfrm>
            <a:off x="0" y="0"/>
            <a:ext cx="9144000" cy="6858000"/>
          </a:xfrm>
          <a:prstGeom prst="rect">
            <a:avLst/>
          </a:prstGeom>
        </p:spPr>
      </p:pic>
      <p:sp>
        <p:nvSpPr>
          <p:cNvPr id="3" name="Tijdelijke aanduiding voor inhoud 2"/>
          <p:cNvSpPr>
            <a:spLocks noGrp="1"/>
          </p:cNvSpPr>
          <p:nvPr>
            <p:ph idx="1"/>
          </p:nvPr>
        </p:nvSpPr>
        <p:spPr>
          <a:xfrm>
            <a:off x="1421396" y="2204864"/>
            <a:ext cx="6301208" cy="1368152"/>
          </a:xfrm>
        </p:spPr>
        <p:txBody>
          <a:bodyPr>
            <a:noAutofit/>
          </a:bodyPr>
          <a:lstStyle/>
          <a:p>
            <a:pPr algn="ctr">
              <a:buNone/>
            </a:pPr>
            <a:r>
              <a:rPr lang="nl-NL" sz="4800" dirty="0" smtClean="0">
                <a:solidFill>
                  <a:schemeClr val="bg1"/>
                </a:solidFill>
                <a:latin typeface="VistaSansBold" pitchFamily="2" charset="0"/>
              </a:rPr>
              <a:t>Ben je er klaar voor?</a:t>
            </a:r>
          </a:p>
        </p:txBody>
      </p:sp>
      <p:sp>
        <p:nvSpPr>
          <p:cNvPr id="9" name="Tijdelijke aanduiding voor inhoud 2"/>
          <p:cNvSpPr txBox="1">
            <a:spLocks/>
          </p:cNvSpPr>
          <p:nvPr/>
        </p:nvSpPr>
        <p:spPr>
          <a:xfrm>
            <a:off x="1421396" y="3861048"/>
            <a:ext cx="6301208" cy="792088"/>
          </a:xfrm>
          <a:prstGeom prst="rect">
            <a:avLst/>
          </a:prstGeom>
        </p:spPr>
        <p:txBody>
          <a:bodyPr vert="horz" lIns="91440" tIns="45720" rIns="91440" bIns="45720" rtlCol="0">
            <a:noAutofit/>
          </a:bodyPr>
          <a:lstStyle/>
          <a:p>
            <a:pPr marR="0" lvl="0" algn="ctr" defTabSz="914400" rtl="0" eaLnBrk="1" fontAlgn="auto" latinLnBrk="0" hangingPunct="1">
              <a:lnSpc>
                <a:spcPct val="100000"/>
              </a:lnSpc>
              <a:spcAft>
                <a:spcPts val="0"/>
              </a:spcAft>
              <a:buClrTx/>
              <a:buSzTx/>
              <a:buFont typeface="Arial" pitchFamily="34" charset="0"/>
              <a:buNone/>
              <a:tabLst/>
              <a:defRPr/>
            </a:pPr>
            <a:r>
              <a:rPr lang="nl-NL" sz="3200" dirty="0" smtClean="0">
                <a:solidFill>
                  <a:schemeClr val="bg1"/>
                </a:solidFill>
                <a:latin typeface="VistaSansBookItalic" pitchFamily="2" charset="0"/>
              </a:rPr>
              <a:t>d</a:t>
            </a:r>
            <a:r>
              <a:rPr kumimoji="0" lang="nl-NL" sz="3200" b="0" i="0" u="none" strike="noStrike" kern="1200" cap="none" spc="0" normalizeH="0" baseline="0" noProof="0" dirty="0" smtClean="0">
                <a:ln>
                  <a:noFill/>
                </a:ln>
                <a:solidFill>
                  <a:schemeClr val="bg1"/>
                </a:solidFill>
                <a:effectLst/>
                <a:uLnTx/>
                <a:uFillTx/>
                <a:latin typeface="VistaSansBookItalic" pitchFamily="2" charset="0"/>
              </a:rPr>
              <a:t>an komt hier de eerste vraag…</a:t>
            </a:r>
          </a:p>
        </p:txBody>
      </p:sp>
      <p:pic>
        <p:nvPicPr>
          <p:cNvPr id="12" name="Afbeelding 11" descr="1-10.png"/>
          <p:cNvPicPr>
            <a:picLocks noChangeAspect="1"/>
          </p:cNvPicPr>
          <p:nvPr/>
        </p:nvPicPr>
        <p:blipFill>
          <a:blip r:embed="rId3" cstate="print"/>
          <a:srcRect r="20266"/>
          <a:stretch>
            <a:fillRect/>
          </a:stretch>
        </p:blipFill>
        <p:spPr>
          <a:xfrm>
            <a:off x="3109853" y="3288804"/>
            <a:ext cx="2974315" cy="280393"/>
          </a:xfrm>
          <a:prstGeom prst="rect">
            <a:avLst/>
          </a:prstGeom>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Afbeelding 10" descr="schoolplaten-bg-quiz.jpg"/>
          <p:cNvPicPr>
            <a:picLocks noChangeAspect="1"/>
          </p:cNvPicPr>
          <p:nvPr/>
        </p:nvPicPr>
        <p:blipFill>
          <a:blip r:embed="rId2" cstate="print"/>
          <a:stretch>
            <a:fillRect/>
          </a:stretch>
        </p:blipFill>
        <p:spPr>
          <a:xfrm>
            <a:off x="0" y="0"/>
            <a:ext cx="9144000" cy="6858000"/>
          </a:xfrm>
          <a:prstGeom prst="rect">
            <a:avLst/>
          </a:prstGeom>
        </p:spPr>
      </p:pic>
      <p:sp>
        <p:nvSpPr>
          <p:cNvPr id="10" name="Tekstvak 9"/>
          <p:cNvSpPr txBox="1"/>
          <p:nvPr/>
        </p:nvSpPr>
        <p:spPr>
          <a:xfrm>
            <a:off x="5436096" y="3501008"/>
            <a:ext cx="3707904" cy="1569660"/>
          </a:xfrm>
          <a:prstGeom prst="rect">
            <a:avLst/>
          </a:prstGeom>
          <a:noFill/>
        </p:spPr>
        <p:txBody>
          <a:bodyPr wrap="square" rtlCol="0">
            <a:spAutoFit/>
          </a:bodyPr>
          <a:lstStyle/>
          <a:p>
            <a:r>
              <a:rPr lang="nl-NL" sz="2400" dirty="0" smtClean="0">
                <a:solidFill>
                  <a:schemeClr val="bg1"/>
                </a:solidFill>
                <a:latin typeface="VistaSansBold" pitchFamily="2" charset="0"/>
              </a:rPr>
              <a:t>Waar staat dit gebouw?</a:t>
            </a:r>
          </a:p>
          <a:p>
            <a:pPr>
              <a:buNone/>
            </a:pPr>
            <a:r>
              <a:rPr lang="nl-NL" sz="2400" dirty="0" smtClean="0">
                <a:solidFill>
                  <a:schemeClr val="bg1"/>
                </a:solidFill>
                <a:latin typeface="VistaSansBook" pitchFamily="2" charset="0"/>
              </a:rPr>
              <a:t>a : aan het Stationsplein</a:t>
            </a:r>
          </a:p>
          <a:p>
            <a:pPr>
              <a:buNone/>
            </a:pPr>
            <a:r>
              <a:rPr lang="nl-NL" sz="2400" dirty="0" smtClean="0">
                <a:solidFill>
                  <a:schemeClr val="bg1"/>
                </a:solidFill>
                <a:latin typeface="VistaSansBook" pitchFamily="2" charset="0"/>
              </a:rPr>
              <a:t>b : aan het Plein</a:t>
            </a:r>
          </a:p>
          <a:p>
            <a:pPr>
              <a:buNone/>
            </a:pPr>
            <a:r>
              <a:rPr lang="nl-NL" sz="2400" dirty="0" smtClean="0">
                <a:solidFill>
                  <a:schemeClr val="bg1"/>
                </a:solidFill>
                <a:latin typeface="VistaSansBook" pitchFamily="2" charset="0"/>
              </a:rPr>
              <a:t>c : aan Plein 1813</a:t>
            </a:r>
            <a:endParaRPr lang="nl-NL" sz="2400" dirty="0">
              <a:latin typeface="VistaSansBook" pitchFamily="2" charset="0"/>
            </a:endParaRPr>
          </a:p>
        </p:txBody>
      </p:sp>
      <p:pic>
        <p:nvPicPr>
          <p:cNvPr id="6146" name="Picture 2" descr="F:\15 Dubday projects\1706 HHM schoolplaten\1303 HHM-schoolplaten.nl\quiz\08 Slavernij\01-foto.png"/>
          <p:cNvPicPr>
            <a:picLocks noChangeAspect="1" noChangeArrowheads="1"/>
          </p:cNvPicPr>
          <p:nvPr/>
        </p:nvPicPr>
        <p:blipFill>
          <a:blip r:embed="rId3" cstate="print"/>
          <a:srcRect/>
          <a:stretch>
            <a:fillRect/>
          </a:stretch>
        </p:blipFill>
        <p:spPr bwMode="auto">
          <a:xfrm>
            <a:off x="899592" y="1196752"/>
            <a:ext cx="4852711" cy="2521223"/>
          </a:xfrm>
          <a:prstGeom prst="rect">
            <a:avLst/>
          </a:prstGeom>
          <a:noFill/>
        </p:spPr>
      </p:pic>
      <p:sp>
        <p:nvSpPr>
          <p:cNvPr id="3" name="Tijdelijke aanduiding voor inhoud 2"/>
          <p:cNvSpPr>
            <a:spLocks noGrp="1"/>
          </p:cNvSpPr>
          <p:nvPr>
            <p:ph idx="1"/>
          </p:nvPr>
        </p:nvSpPr>
        <p:spPr>
          <a:xfrm>
            <a:off x="827584" y="3789040"/>
            <a:ext cx="4500594" cy="2592288"/>
          </a:xfrm>
        </p:spPr>
        <p:txBody>
          <a:bodyPr>
            <a:noAutofit/>
          </a:bodyPr>
          <a:lstStyle/>
          <a:p>
            <a:pPr marL="0" indent="0">
              <a:spcBef>
                <a:spcPts val="0"/>
              </a:spcBef>
              <a:buNone/>
            </a:pPr>
            <a:r>
              <a:rPr lang="nl-NL" sz="2400" dirty="0" smtClean="0">
                <a:solidFill>
                  <a:schemeClr val="bg1"/>
                </a:solidFill>
                <a:latin typeface="VistaSansRegItalic" pitchFamily="2" charset="0"/>
                <a:ea typeface="+mj-ea"/>
                <a:cs typeface="+mj-cs"/>
              </a:rPr>
              <a:t>vraag 1</a:t>
            </a:r>
            <a:endParaRPr lang="nl-NL" sz="2400" dirty="0" smtClean="0">
              <a:solidFill>
                <a:schemeClr val="bg1"/>
              </a:solidFill>
              <a:latin typeface="VistaSansRegItalic" pitchFamily="2" charset="0"/>
            </a:endParaRPr>
          </a:p>
          <a:p>
            <a:pPr marL="0" indent="0">
              <a:spcBef>
                <a:spcPts val="0"/>
              </a:spcBef>
              <a:buNone/>
            </a:pPr>
            <a:r>
              <a:rPr lang="nl-NL" sz="2000" dirty="0" smtClean="0">
                <a:solidFill>
                  <a:schemeClr val="bg1"/>
                </a:solidFill>
                <a:latin typeface="VistaSansBold" pitchFamily="2" charset="0"/>
              </a:rPr>
              <a:t>Het witte gebouw links was vroeger het Ministerie van Koloniën. Hier werd bepaald hoe Nederland moest omgaan met de overzeese gebieden en nam men beslissingen over de plantages en de slavenhandel.</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additive="base">
                                        <p:cTn id="11"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10">
                                            <p:txEl>
                                              <p:pRg st="1" end="1"/>
                                            </p:txEl>
                                          </p:spTgt>
                                        </p:tgtEl>
                                        <p:attrNameLst>
                                          <p:attrName>style.visibility</p:attrName>
                                        </p:attrNameLst>
                                      </p:cBhvr>
                                      <p:to>
                                        <p:strVal val="visible"/>
                                      </p:to>
                                    </p:set>
                                    <p:anim calcmode="lin" valueType="num">
                                      <p:cBhvr additive="base">
                                        <p:cTn id="16" dur="500" fill="hold"/>
                                        <p:tgtEl>
                                          <p:spTgt spid="10">
                                            <p:txEl>
                                              <p:pRg st="1" end="1"/>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 calcmode="lin" valueType="num">
                                      <p:cBhvr additive="base">
                                        <p:cTn id="21" dur="500" fill="hold"/>
                                        <p:tgtEl>
                                          <p:spTgt spid="10">
                                            <p:txEl>
                                              <p:pRg st="2" end="2"/>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10">
                                            <p:txEl>
                                              <p:pRg st="2" end="2"/>
                                            </p:txEl>
                                          </p:spTgt>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2" fill="hold" grpId="0" nodeType="afterEffect">
                                  <p:stCondLst>
                                    <p:cond delay="0"/>
                                  </p:stCondLst>
                                  <p:childTnLst>
                                    <p:set>
                                      <p:cBhvr>
                                        <p:cTn id="25" dur="1" fill="hold">
                                          <p:stCondLst>
                                            <p:cond delay="0"/>
                                          </p:stCondLst>
                                        </p:cTn>
                                        <p:tgtEl>
                                          <p:spTgt spid="10">
                                            <p:txEl>
                                              <p:pRg st="3" end="3"/>
                                            </p:txEl>
                                          </p:spTgt>
                                        </p:tgtEl>
                                        <p:attrNameLst>
                                          <p:attrName>style.visibility</p:attrName>
                                        </p:attrNameLst>
                                      </p:cBhvr>
                                      <p:to>
                                        <p:strVal val="visible"/>
                                      </p:to>
                                    </p:set>
                                    <p:anim calcmode="lin" valueType="num">
                                      <p:cBhvr additive="base">
                                        <p:cTn id="26" dur="500" fill="hold"/>
                                        <p:tgtEl>
                                          <p:spTgt spid="10">
                                            <p:txEl>
                                              <p:pRg st="3" end="3"/>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10">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Afbeelding 10" descr="schoolplaten-bg-quiz.jpg"/>
          <p:cNvPicPr>
            <a:picLocks noChangeAspect="1"/>
          </p:cNvPicPr>
          <p:nvPr/>
        </p:nvPicPr>
        <p:blipFill>
          <a:blip r:embed="rId2" cstate="print"/>
          <a:stretch>
            <a:fillRect/>
          </a:stretch>
        </p:blipFill>
        <p:spPr>
          <a:xfrm>
            <a:off x="0" y="-27384"/>
            <a:ext cx="9144000" cy="6858000"/>
          </a:xfrm>
          <a:prstGeom prst="rect">
            <a:avLst/>
          </a:prstGeom>
        </p:spPr>
      </p:pic>
      <p:sp>
        <p:nvSpPr>
          <p:cNvPr id="3" name="Tijdelijke aanduiding voor inhoud 2"/>
          <p:cNvSpPr>
            <a:spLocks noGrp="1"/>
          </p:cNvSpPr>
          <p:nvPr>
            <p:ph idx="1"/>
          </p:nvPr>
        </p:nvSpPr>
        <p:spPr>
          <a:xfrm>
            <a:off x="857224" y="1484784"/>
            <a:ext cx="3751826" cy="2736304"/>
          </a:xfrm>
        </p:spPr>
        <p:txBody>
          <a:bodyPr>
            <a:noAutofit/>
          </a:bodyPr>
          <a:lstStyle/>
          <a:p>
            <a:pPr marL="0" indent="0">
              <a:spcBef>
                <a:spcPts val="0"/>
              </a:spcBef>
              <a:buNone/>
            </a:pPr>
            <a:r>
              <a:rPr lang="nl-NL" sz="2400" dirty="0" smtClean="0">
                <a:solidFill>
                  <a:schemeClr val="bg1"/>
                </a:solidFill>
                <a:latin typeface="VistaSansRegItalic" pitchFamily="2" charset="0"/>
                <a:ea typeface="+mj-ea"/>
                <a:cs typeface="+mj-cs"/>
              </a:rPr>
              <a:t>vraag 2</a:t>
            </a:r>
            <a:endParaRPr lang="nl-NL" sz="2400" dirty="0" smtClean="0">
              <a:solidFill>
                <a:schemeClr val="bg1"/>
              </a:solidFill>
              <a:latin typeface="VistaSansRegItalic" pitchFamily="2" charset="0"/>
            </a:endParaRPr>
          </a:p>
          <a:p>
            <a:pPr marL="0" indent="0">
              <a:spcBef>
                <a:spcPts val="0"/>
              </a:spcBef>
              <a:buNone/>
            </a:pPr>
            <a:r>
              <a:rPr lang="nl-NL" dirty="0" smtClean="0">
                <a:solidFill>
                  <a:schemeClr val="bg1"/>
                </a:solidFill>
                <a:latin typeface="VistaSansBold" pitchFamily="2" charset="0"/>
              </a:rPr>
              <a:t>Dit gebouw heeft als bijnaam </a:t>
            </a:r>
          </a:p>
          <a:p>
            <a:pPr marL="0" indent="0">
              <a:spcBef>
                <a:spcPts val="0"/>
              </a:spcBef>
              <a:buNone/>
            </a:pPr>
            <a:r>
              <a:rPr lang="nl-NL" dirty="0" smtClean="0">
                <a:solidFill>
                  <a:schemeClr val="bg1"/>
                </a:solidFill>
                <a:latin typeface="VistaSansBold" pitchFamily="2" charset="0"/>
              </a:rPr>
              <a:t>Het Suikerpaleis.</a:t>
            </a:r>
          </a:p>
        </p:txBody>
      </p:sp>
      <p:sp>
        <p:nvSpPr>
          <p:cNvPr id="10" name="Tekstvak 9"/>
          <p:cNvSpPr txBox="1"/>
          <p:nvPr/>
        </p:nvSpPr>
        <p:spPr>
          <a:xfrm>
            <a:off x="2195736" y="4725144"/>
            <a:ext cx="4537644" cy="1569660"/>
          </a:xfrm>
          <a:prstGeom prst="rect">
            <a:avLst/>
          </a:prstGeom>
          <a:noFill/>
        </p:spPr>
        <p:txBody>
          <a:bodyPr wrap="square" rtlCol="0">
            <a:spAutoFit/>
          </a:bodyPr>
          <a:lstStyle/>
          <a:p>
            <a:r>
              <a:rPr lang="nl-NL" sz="2400" dirty="0" smtClean="0">
                <a:solidFill>
                  <a:schemeClr val="bg1"/>
                </a:solidFill>
                <a:latin typeface="VistaSansBold" pitchFamily="2" charset="0"/>
              </a:rPr>
              <a:t>Hoe heet het gebouw echt?</a:t>
            </a:r>
          </a:p>
          <a:p>
            <a:pPr>
              <a:buNone/>
            </a:pPr>
            <a:r>
              <a:rPr lang="nl-NL" sz="2400" dirty="0" smtClean="0">
                <a:solidFill>
                  <a:schemeClr val="bg1"/>
                </a:solidFill>
                <a:latin typeface="VistaSansBook" pitchFamily="2" charset="0"/>
              </a:rPr>
              <a:t>a : </a:t>
            </a:r>
            <a:r>
              <a:rPr lang="nl-NL" sz="2400" dirty="0" err="1" smtClean="0">
                <a:solidFill>
                  <a:schemeClr val="bg1"/>
                </a:solidFill>
                <a:latin typeface="VistaSansBook" pitchFamily="2" charset="0"/>
              </a:rPr>
              <a:t>Nassauhuis</a:t>
            </a:r>
            <a:endParaRPr lang="nl-NL" sz="2400" dirty="0" smtClean="0">
              <a:solidFill>
                <a:schemeClr val="bg1"/>
              </a:solidFill>
              <a:latin typeface="VistaSansBook" pitchFamily="2" charset="0"/>
            </a:endParaRPr>
          </a:p>
          <a:p>
            <a:pPr>
              <a:buNone/>
            </a:pPr>
            <a:r>
              <a:rPr lang="nl-NL" sz="2400" dirty="0" smtClean="0">
                <a:solidFill>
                  <a:schemeClr val="bg1"/>
                </a:solidFill>
                <a:latin typeface="VistaSansBook" pitchFamily="2" charset="0"/>
              </a:rPr>
              <a:t>b : </a:t>
            </a:r>
            <a:r>
              <a:rPr lang="nl-NL" sz="2400" dirty="0" err="1" smtClean="0">
                <a:solidFill>
                  <a:schemeClr val="bg1"/>
                </a:solidFill>
                <a:latin typeface="VistaSansBook" pitchFamily="2" charset="0"/>
              </a:rPr>
              <a:t>Braziliëhuis</a:t>
            </a:r>
            <a:endParaRPr lang="nl-NL" sz="2400" dirty="0" smtClean="0">
              <a:solidFill>
                <a:schemeClr val="bg1"/>
              </a:solidFill>
              <a:latin typeface="VistaSansBook" pitchFamily="2" charset="0"/>
            </a:endParaRPr>
          </a:p>
          <a:p>
            <a:pPr>
              <a:buNone/>
            </a:pPr>
            <a:r>
              <a:rPr lang="nl-NL" sz="2400" dirty="0" smtClean="0">
                <a:solidFill>
                  <a:schemeClr val="bg1"/>
                </a:solidFill>
                <a:latin typeface="VistaSansBook" pitchFamily="2" charset="0"/>
              </a:rPr>
              <a:t>c : </a:t>
            </a:r>
            <a:r>
              <a:rPr lang="nl-NL" sz="2400" dirty="0" err="1" smtClean="0">
                <a:solidFill>
                  <a:schemeClr val="bg1"/>
                </a:solidFill>
                <a:latin typeface="VistaSansBook" pitchFamily="2" charset="0"/>
              </a:rPr>
              <a:t>Mauritshuis</a:t>
            </a:r>
            <a:endParaRPr lang="nl-NL" sz="2400" dirty="0">
              <a:latin typeface="VistaSansBook" pitchFamily="2" charset="0"/>
            </a:endParaRPr>
          </a:p>
        </p:txBody>
      </p:sp>
      <p:pic>
        <p:nvPicPr>
          <p:cNvPr id="6146" name="Picture 2" descr="F:\15 Dubday projects\1706 HHM schoolplaten\1303 HHM-schoolplaten.nl\quiz\08 Slavernij\02-mauritshuis.png"/>
          <p:cNvPicPr>
            <a:picLocks noChangeAspect="1" noChangeArrowheads="1"/>
          </p:cNvPicPr>
          <p:nvPr/>
        </p:nvPicPr>
        <p:blipFill>
          <a:blip r:embed="rId3" cstate="print"/>
          <a:srcRect/>
          <a:stretch>
            <a:fillRect/>
          </a:stretch>
        </p:blipFill>
        <p:spPr bwMode="auto">
          <a:xfrm>
            <a:off x="4572000" y="1588368"/>
            <a:ext cx="4216400" cy="3352800"/>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additive="base">
                                        <p:cTn id="11"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10">
                                            <p:txEl>
                                              <p:pRg st="1" end="1"/>
                                            </p:txEl>
                                          </p:spTgt>
                                        </p:tgtEl>
                                        <p:attrNameLst>
                                          <p:attrName>style.visibility</p:attrName>
                                        </p:attrNameLst>
                                      </p:cBhvr>
                                      <p:to>
                                        <p:strVal val="visible"/>
                                      </p:to>
                                    </p:set>
                                    <p:anim calcmode="lin" valueType="num">
                                      <p:cBhvr additive="base">
                                        <p:cTn id="16" dur="500" fill="hold"/>
                                        <p:tgtEl>
                                          <p:spTgt spid="10">
                                            <p:txEl>
                                              <p:pRg st="1" end="1"/>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 calcmode="lin" valueType="num">
                                      <p:cBhvr additive="base">
                                        <p:cTn id="21" dur="500" fill="hold"/>
                                        <p:tgtEl>
                                          <p:spTgt spid="10">
                                            <p:txEl>
                                              <p:pRg st="2" end="2"/>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10">
                                            <p:txEl>
                                              <p:pRg st="2" end="2"/>
                                            </p:txEl>
                                          </p:spTgt>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2" fill="hold" grpId="0" nodeType="afterEffect">
                                  <p:stCondLst>
                                    <p:cond delay="0"/>
                                  </p:stCondLst>
                                  <p:childTnLst>
                                    <p:set>
                                      <p:cBhvr>
                                        <p:cTn id="25" dur="1" fill="hold">
                                          <p:stCondLst>
                                            <p:cond delay="0"/>
                                          </p:stCondLst>
                                        </p:cTn>
                                        <p:tgtEl>
                                          <p:spTgt spid="10">
                                            <p:txEl>
                                              <p:pRg st="3" end="3"/>
                                            </p:txEl>
                                          </p:spTgt>
                                        </p:tgtEl>
                                        <p:attrNameLst>
                                          <p:attrName>style.visibility</p:attrName>
                                        </p:attrNameLst>
                                      </p:cBhvr>
                                      <p:to>
                                        <p:strVal val="visible"/>
                                      </p:to>
                                    </p:set>
                                    <p:anim calcmode="lin" valueType="num">
                                      <p:cBhvr additive="base">
                                        <p:cTn id="26" dur="500" fill="hold"/>
                                        <p:tgtEl>
                                          <p:spTgt spid="10">
                                            <p:txEl>
                                              <p:pRg st="3" end="3"/>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10">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Afbeelding 10" descr="schoolplaten-bg-quiz.jpg"/>
          <p:cNvPicPr>
            <a:picLocks noChangeAspect="1"/>
          </p:cNvPicPr>
          <p:nvPr/>
        </p:nvPicPr>
        <p:blipFill>
          <a:blip r:embed="rId2" cstate="print"/>
          <a:stretch>
            <a:fillRect/>
          </a:stretch>
        </p:blipFill>
        <p:spPr>
          <a:xfrm>
            <a:off x="0" y="0"/>
            <a:ext cx="9144000" cy="6858000"/>
          </a:xfrm>
          <a:prstGeom prst="rect">
            <a:avLst/>
          </a:prstGeom>
        </p:spPr>
      </p:pic>
      <p:sp>
        <p:nvSpPr>
          <p:cNvPr id="6" name="Tijdelijke aanduiding voor inhoud 2"/>
          <p:cNvSpPr>
            <a:spLocks noGrp="1"/>
          </p:cNvSpPr>
          <p:nvPr>
            <p:ph idx="1"/>
          </p:nvPr>
        </p:nvSpPr>
        <p:spPr>
          <a:xfrm>
            <a:off x="5364088" y="1412776"/>
            <a:ext cx="3456384" cy="1799630"/>
          </a:xfrm>
        </p:spPr>
        <p:txBody>
          <a:bodyPr>
            <a:noAutofit/>
          </a:bodyPr>
          <a:lstStyle/>
          <a:p>
            <a:pPr marL="0">
              <a:spcBef>
                <a:spcPts val="0"/>
              </a:spcBef>
              <a:buNone/>
            </a:pPr>
            <a:r>
              <a:rPr lang="nl-NL" sz="2400" dirty="0" smtClean="0">
                <a:solidFill>
                  <a:schemeClr val="bg1"/>
                </a:solidFill>
                <a:latin typeface="VistaSansRegItalic" pitchFamily="2" charset="0"/>
              </a:rPr>
              <a:t>vraag 3</a:t>
            </a:r>
          </a:p>
          <a:p>
            <a:pPr marL="0">
              <a:spcBef>
                <a:spcPts val="0"/>
              </a:spcBef>
              <a:buNone/>
            </a:pPr>
            <a:r>
              <a:rPr lang="nl-NL" dirty="0" smtClean="0">
                <a:solidFill>
                  <a:schemeClr val="bg1"/>
                </a:solidFill>
                <a:latin typeface="VistaSansBold" pitchFamily="2" charset="0"/>
              </a:rPr>
              <a:t>Waarom heeft </a:t>
            </a:r>
          </a:p>
          <a:p>
            <a:pPr marL="0">
              <a:spcBef>
                <a:spcPts val="0"/>
              </a:spcBef>
              <a:buNone/>
            </a:pPr>
            <a:r>
              <a:rPr lang="nl-NL" dirty="0" smtClean="0">
                <a:solidFill>
                  <a:schemeClr val="bg1"/>
                </a:solidFill>
                <a:latin typeface="VistaSansBold" pitchFamily="2" charset="0"/>
              </a:rPr>
              <a:t>dat gebouw </a:t>
            </a:r>
          </a:p>
          <a:p>
            <a:pPr marL="0">
              <a:spcBef>
                <a:spcPts val="0"/>
              </a:spcBef>
              <a:buNone/>
            </a:pPr>
            <a:r>
              <a:rPr lang="nl-NL" dirty="0" smtClean="0">
                <a:solidFill>
                  <a:schemeClr val="bg1"/>
                </a:solidFill>
                <a:latin typeface="VistaSansBold" pitchFamily="2" charset="0"/>
              </a:rPr>
              <a:t>deze bijnaam?</a:t>
            </a:r>
          </a:p>
        </p:txBody>
      </p:sp>
      <p:sp>
        <p:nvSpPr>
          <p:cNvPr id="10" name="Tekstvak 9"/>
          <p:cNvSpPr txBox="1"/>
          <p:nvPr/>
        </p:nvSpPr>
        <p:spPr>
          <a:xfrm>
            <a:off x="429166" y="3775680"/>
            <a:ext cx="8535322" cy="2677656"/>
          </a:xfrm>
          <a:prstGeom prst="rect">
            <a:avLst/>
          </a:prstGeom>
          <a:noFill/>
        </p:spPr>
        <p:txBody>
          <a:bodyPr wrap="square" rtlCol="0">
            <a:spAutoFit/>
          </a:bodyPr>
          <a:lstStyle/>
          <a:p>
            <a:pPr>
              <a:buNone/>
            </a:pPr>
            <a:r>
              <a:rPr lang="nl-NL" sz="2400" dirty="0" smtClean="0">
                <a:solidFill>
                  <a:schemeClr val="bg1"/>
                </a:solidFill>
                <a:latin typeface="VistaSansBook" pitchFamily="2" charset="0"/>
              </a:rPr>
              <a:t>a : Johan Maurits woonde daar en hield erg van zoetigheid. </a:t>
            </a:r>
          </a:p>
          <a:p>
            <a:pPr>
              <a:buNone/>
            </a:pPr>
            <a:r>
              <a:rPr lang="nl-NL" sz="2400" dirty="0" smtClean="0">
                <a:solidFill>
                  <a:schemeClr val="bg1"/>
                </a:solidFill>
                <a:latin typeface="VistaSansBook" pitchFamily="2" charset="0"/>
              </a:rPr>
              <a:t>Hij gaf vaak feesten en liet daarvoor grote taarten bakken.</a:t>
            </a:r>
          </a:p>
          <a:p>
            <a:pPr>
              <a:buNone/>
            </a:pPr>
            <a:endParaRPr lang="nl-NL" sz="1200" dirty="0" smtClean="0">
              <a:solidFill>
                <a:schemeClr val="bg1"/>
              </a:solidFill>
              <a:latin typeface="VistaSansBook" pitchFamily="2" charset="0"/>
            </a:endParaRPr>
          </a:p>
          <a:p>
            <a:pPr>
              <a:buNone/>
            </a:pPr>
            <a:r>
              <a:rPr lang="nl-NL" sz="2400" dirty="0" smtClean="0">
                <a:solidFill>
                  <a:schemeClr val="bg1"/>
                </a:solidFill>
                <a:latin typeface="VistaSansBook" pitchFamily="2" charset="0"/>
              </a:rPr>
              <a:t>b : Johan Maurits verdiende zijn geld met suikerplantages in Brazilië. Op deze plantages werkten veel slaven.</a:t>
            </a:r>
          </a:p>
          <a:p>
            <a:pPr>
              <a:buNone/>
            </a:pPr>
            <a:endParaRPr lang="nl-NL" sz="1200" dirty="0" smtClean="0">
              <a:solidFill>
                <a:schemeClr val="bg1"/>
              </a:solidFill>
              <a:latin typeface="VistaSansBook" pitchFamily="2" charset="0"/>
            </a:endParaRPr>
          </a:p>
          <a:p>
            <a:pPr>
              <a:buNone/>
            </a:pPr>
            <a:r>
              <a:rPr lang="nl-NL" sz="2400" dirty="0" smtClean="0">
                <a:solidFill>
                  <a:schemeClr val="bg1"/>
                </a:solidFill>
                <a:latin typeface="VistaSansBook" pitchFamily="2" charset="0"/>
              </a:rPr>
              <a:t>c : Johan Maurits wilde graag een stadspaleis met de vorm van een suikertaart. Met schoorstenen als kaarsjes op de taart.</a:t>
            </a:r>
          </a:p>
        </p:txBody>
      </p:sp>
      <p:pic>
        <p:nvPicPr>
          <p:cNvPr id="1027" name="Picture 3" descr="F:\15 Dubday projects\1706 HHM schoolplaten\1303 HHM-schoolplaten.nl\quiz\08 Slavernij\03-johan-maurits.png"/>
          <p:cNvPicPr>
            <a:picLocks noChangeAspect="1" noChangeArrowheads="1"/>
          </p:cNvPicPr>
          <p:nvPr/>
        </p:nvPicPr>
        <p:blipFill>
          <a:blip r:embed="rId3" cstate="print"/>
          <a:srcRect/>
          <a:stretch>
            <a:fillRect/>
          </a:stretch>
        </p:blipFill>
        <p:spPr bwMode="auto">
          <a:xfrm>
            <a:off x="946816" y="692696"/>
            <a:ext cx="2113016" cy="2915556"/>
          </a:xfrm>
          <a:prstGeom prst="rect">
            <a:avLst/>
          </a:prstGeom>
          <a:noFill/>
        </p:spPr>
      </p:pic>
      <p:pic>
        <p:nvPicPr>
          <p:cNvPr id="8" name="Picture 3" descr="F:\15 Dubday projects\1706 HHM schoolplaten\1303 HHM-schoolplaten.nl\quiz\08 Slavernij\02-mauritshuis.png"/>
          <p:cNvPicPr>
            <a:picLocks noChangeAspect="1" noChangeArrowheads="1"/>
          </p:cNvPicPr>
          <p:nvPr/>
        </p:nvPicPr>
        <p:blipFill>
          <a:blip r:embed="rId4" cstate="print"/>
          <a:srcRect/>
          <a:stretch>
            <a:fillRect/>
          </a:stretch>
        </p:blipFill>
        <p:spPr bwMode="auto">
          <a:xfrm>
            <a:off x="2771800" y="1606777"/>
            <a:ext cx="2107937" cy="1822223"/>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additive="base">
                                        <p:cTn id="11"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10">
                                            <p:txEl>
                                              <p:pRg st="1" end="1"/>
                                            </p:txEl>
                                          </p:spTgt>
                                        </p:tgtEl>
                                        <p:attrNameLst>
                                          <p:attrName>style.visibility</p:attrName>
                                        </p:attrNameLst>
                                      </p:cBhvr>
                                      <p:to>
                                        <p:strVal val="visible"/>
                                      </p:to>
                                    </p:set>
                                    <p:anim calcmode="lin" valueType="num">
                                      <p:cBhvr additive="base">
                                        <p:cTn id="16" dur="500" fill="hold"/>
                                        <p:tgtEl>
                                          <p:spTgt spid="10">
                                            <p:txEl>
                                              <p:pRg st="1" end="1"/>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 calcmode="lin" valueType="num">
                                      <p:cBhvr additive="base">
                                        <p:cTn id="21" dur="500" fill="hold"/>
                                        <p:tgtEl>
                                          <p:spTgt spid="10">
                                            <p:txEl>
                                              <p:pRg st="3" end="3"/>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10">
                                            <p:txEl>
                                              <p:pRg st="3" end="3"/>
                                            </p:txEl>
                                          </p:spTgt>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2" fill="hold" grpId="0" nodeType="afterEffect">
                                  <p:stCondLst>
                                    <p:cond delay="0"/>
                                  </p:stCondLst>
                                  <p:childTnLst>
                                    <p:set>
                                      <p:cBhvr>
                                        <p:cTn id="25" dur="1" fill="hold">
                                          <p:stCondLst>
                                            <p:cond delay="0"/>
                                          </p:stCondLst>
                                        </p:cTn>
                                        <p:tgtEl>
                                          <p:spTgt spid="10">
                                            <p:txEl>
                                              <p:pRg st="5" end="5"/>
                                            </p:txEl>
                                          </p:spTgt>
                                        </p:tgtEl>
                                        <p:attrNameLst>
                                          <p:attrName>style.visibility</p:attrName>
                                        </p:attrNameLst>
                                      </p:cBhvr>
                                      <p:to>
                                        <p:strVal val="visible"/>
                                      </p:to>
                                    </p:set>
                                    <p:anim calcmode="lin" valueType="num">
                                      <p:cBhvr additive="base">
                                        <p:cTn id="26" dur="500" fill="hold"/>
                                        <p:tgtEl>
                                          <p:spTgt spid="10">
                                            <p:txEl>
                                              <p:pRg st="5" end="5"/>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10">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Afbeelding 10" descr="schoolplaten-bg-quiz.jpg"/>
          <p:cNvPicPr>
            <a:picLocks noChangeAspect="1"/>
          </p:cNvPicPr>
          <p:nvPr/>
        </p:nvPicPr>
        <p:blipFill>
          <a:blip r:embed="rId2" cstate="print"/>
          <a:stretch>
            <a:fillRect/>
          </a:stretch>
        </p:blipFill>
        <p:spPr>
          <a:xfrm>
            <a:off x="0" y="0"/>
            <a:ext cx="9144000" cy="6858000"/>
          </a:xfrm>
          <a:prstGeom prst="rect">
            <a:avLst/>
          </a:prstGeom>
        </p:spPr>
      </p:pic>
      <p:sp>
        <p:nvSpPr>
          <p:cNvPr id="10" name="Tekstvak 9"/>
          <p:cNvSpPr txBox="1"/>
          <p:nvPr/>
        </p:nvSpPr>
        <p:spPr>
          <a:xfrm>
            <a:off x="1619672" y="4365104"/>
            <a:ext cx="7128792" cy="1815882"/>
          </a:xfrm>
          <a:prstGeom prst="rect">
            <a:avLst/>
          </a:prstGeom>
          <a:noFill/>
        </p:spPr>
        <p:txBody>
          <a:bodyPr wrap="square" rtlCol="0">
            <a:spAutoFit/>
          </a:bodyPr>
          <a:lstStyle/>
          <a:p>
            <a:pPr>
              <a:buNone/>
            </a:pPr>
            <a:r>
              <a:rPr lang="nl-NL" sz="2800" dirty="0" smtClean="0">
                <a:solidFill>
                  <a:schemeClr val="bg1"/>
                </a:solidFill>
                <a:latin typeface="VistaSansBook" pitchFamily="2" charset="0"/>
              </a:rPr>
              <a:t>a : Dat in 1863 de slavernij werd afgeschaft. </a:t>
            </a:r>
          </a:p>
          <a:p>
            <a:pPr>
              <a:buNone/>
            </a:pPr>
            <a:r>
              <a:rPr lang="nl-NL" sz="2800" dirty="0" smtClean="0">
                <a:solidFill>
                  <a:schemeClr val="bg1"/>
                </a:solidFill>
                <a:latin typeface="VistaSansBook" pitchFamily="2" charset="0"/>
              </a:rPr>
              <a:t>b : Dat Suriname onafhankelijk werd.</a:t>
            </a:r>
          </a:p>
          <a:p>
            <a:pPr>
              <a:buNone/>
            </a:pPr>
            <a:r>
              <a:rPr lang="nl-NL" sz="2800" dirty="0" smtClean="0">
                <a:solidFill>
                  <a:schemeClr val="bg1"/>
                </a:solidFill>
                <a:latin typeface="VistaSansBook" pitchFamily="2" charset="0"/>
              </a:rPr>
              <a:t>c : Dat de West </a:t>
            </a:r>
            <a:r>
              <a:rPr lang="nl-NL" sz="2800" smtClean="0">
                <a:solidFill>
                  <a:schemeClr val="bg1"/>
                </a:solidFill>
                <a:latin typeface="VistaSansBook" pitchFamily="2" charset="0"/>
              </a:rPr>
              <a:t>Indische </a:t>
            </a:r>
            <a:r>
              <a:rPr lang="nl-NL" sz="2800" smtClean="0">
                <a:solidFill>
                  <a:schemeClr val="bg1"/>
                </a:solidFill>
                <a:latin typeface="VistaSansBook" pitchFamily="2" charset="0"/>
              </a:rPr>
              <a:t>Compagnie, </a:t>
            </a:r>
            <a:r>
              <a:rPr lang="nl-NL" sz="2800" dirty="0" smtClean="0">
                <a:solidFill>
                  <a:schemeClr val="bg1"/>
                </a:solidFill>
                <a:latin typeface="VistaSansBook" pitchFamily="2" charset="0"/>
              </a:rPr>
              <a:t>geen slaven meer uit West-Afrika vervoerde.</a:t>
            </a:r>
            <a:endParaRPr lang="nl-NL" sz="2800" dirty="0">
              <a:latin typeface="VistaSansBook" pitchFamily="2" charset="0"/>
            </a:endParaRPr>
          </a:p>
        </p:txBody>
      </p:sp>
      <p:sp>
        <p:nvSpPr>
          <p:cNvPr id="9" name="Tijdelijke aanduiding voor inhoud 2"/>
          <p:cNvSpPr txBox="1">
            <a:spLocks/>
          </p:cNvSpPr>
          <p:nvPr/>
        </p:nvSpPr>
        <p:spPr>
          <a:xfrm>
            <a:off x="611560" y="1556792"/>
            <a:ext cx="3528392" cy="2664296"/>
          </a:xfrm>
          <a:prstGeom prst="rect">
            <a:avLst/>
          </a:prstGeom>
        </p:spPr>
        <p:txBody>
          <a:bodyPr vert="horz" lIns="91440" tIns="45720" rIns="91440" bIns="45720" rtlCol="0">
            <a:noAutofit/>
          </a:bodyPr>
          <a:lstStyle/>
          <a:p>
            <a:pPr marR="0" lvl="0" algn="l" defTabSz="914400" rtl="0" eaLnBrk="1" fontAlgn="auto" latinLnBrk="0" hangingPunct="1">
              <a:lnSpc>
                <a:spcPct val="100000"/>
              </a:lnSpc>
              <a:spcAft>
                <a:spcPts val="0"/>
              </a:spcAft>
              <a:buClrTx/>
              <a:buSzTx/>
              <a:buFont typeface="Arial" pitchFamily="34" charset="0"/>
              <a:buNone/>
              <a:tabLst/>
              <a:defRPr/>
            </a:pPr>
            <a:r>
              <a:rPr kumimoji="0" lang="nl-NL" sz="2400" b="0" i="0" u="none" strike="noStrike" kern="1200" cap="none" spc="0" normalizeH="0" baseline="0" noProof="0" dirty="0" smtClean="0">
                <a:ln>
                  <a:noFill/>
                </a:ln>
                <a:solidFill>
                  <a:schemeClr val="bg1"/>
                </a:solidFill>
                <a:effectLst/>
                <a:uLnTx/>
                <a:uFillTx/>
                <a:latin typeface="VistaSansRegItalic" pitchFamily="2" charset="0"/>
                <a:ea typeface="+mj-ea"/>
                <a:cs typeface="+mj-cs"/>
              </a:rPr>
              <a:t>vraag 4</a:t>
            </a:r>
            <a:endParaRPr kumimoji="0" lang="nl-NL" sz="2400" b="0" i="0" u="none" strike="noStrike" kern="1200" cap="none" spc="0" normalizeH="0" baseline="0" noProof="0" dirty="0" smtClean="0">
              <a:ln>
                <a:noFill/>
              </a:ln>
              <a:solidFill>
                <a:schemeClr val="bg1"/>
              </a:solidFill>
              <a:effectLst/>
              <a:uLnTx/>
              <a:uFillTx/>
              <a:latin typeface="VistaSansRegItalic" pitchFamily="2" charset="0"/>
              <a:ea typeface="+mn-ea"/>
              <a:cs typeface="+mn-cs"/>
            </a:endParaRPr>
          </a:p>
          <a:p>
            <a:pPr lvl="0"/>
            <a:r>
              <a:rPr lang="nl-NL" sz="3200" dirty="0" err="1" smtClean="0">
                <a:solidFill>
                  <a:schemeClr val="bg1"/>
                </a:solidFill>
                <a:latin typeface="VistaSansBold" pitchFamily="2" charset="0"/>
              </a:rPr>
              <a:t>Keti</a:t>
            </a:r>
            <a:r>
              <a:rPr lang="nl-NL" sz="3200" dirty="0" smtClean="0">
                <a:solidFill>
                  <a:schemeClr val="bg1"/>
                </a:solidFill>
                <a:latin typeface="VistaSansBold" pitchFamily="2" charset="0"/>
              </a:rPr>
              <a:t> </a:t>
            </a:r>
            <a:r>
              <a:rPr lang="nl-NL" sz="3200" dirty="0" err="1" smtClean="0">
                <a:solidFill>
                  <a:schemeClr val="bg1"/>
                </a:solidFill>
                <a:latin typeface="VistaSansBold" pitchFamily="2" charset="0"/>
              </a:rPr>
              <a:t>Koti</a:t>
            </a:r>
            <a:r>
              <a:rPr lang="nl-NL" sz="3200" dirty="0" smtClean="0">
                <a:solidFill>
                  <a:schemeClr val="bg1"/>
                </a:solidFill>
                <a:latin typeface="VistaSansBold" pitchFamily="2" charset="0"/>
              </a:rPr>
              <a:t> wordt elk jaar gevierd. Wat viert men op deze dag?</a:t>
            </a:r>
          </a:p>
        </p:txBody>
      </p:sp>
      <p:pic>
        <p:nvPicPr>
          <p:cNvPr id="1026" name="Picture 2" descr="F:\15 Dubday projects\1706 HHM schoolplaten\08 Slavernij\04-ketikoti.png"/>
          <p:cNvPicPr>
            <a:picLocks noChangeAspect="1" noChangeArrowheads="1"/>
          </p:cNvPicPr>
          <p:nvPr/>
        </p:nvPicPr>
        <p:blipFill>
          <a:blip r:embed="rId3" cstate="print"/>
          <a:srcRect/>
          <a:stretch>
            <a:fillRect/>
          </a:stretch>
        </p:blipFill>
        <p:spPr bwMode="auto">
          <a:xfrm>
            <a:off x="4499992" y="1412776"/>
            <a:ext cx="3281270" cy="2722540"/>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additive="base">
                                        <p:cTn id="11"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10">
                                            <p:txEl>
                                              <p:pRg st="1" end="1"/>
                                            </p:txEl>
                                          </p:spTgt>
                                        </p:tgtEl>
                                        <p:attrNameLst>
                                          <p:attrName>style.visibility</p:attrName>
                                        </p:attrNameLst>
                                      </p:cBhvr>
                                      <p:to>
                                        <p:strVal val="visible"/>
                                      </p:to>
                                    </p:set>
                                    <p:anim calcmode="lin" valueType="num">
                                      <p:cBhvr additive="base">
                                        <p:cTn id="16" dur="500" fill="hold"/>
                                        <p:tgtEl>
                                          <p:spTgt spid="10">
                                            <p:txEl>
                                              <p:pRg st="1" end="1"/>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 calcmode="lin" valueType="num">
                                      <p:cBhvr additive="base">
                                        <p:cTn id="21" dur="500" fill="hold"/>
                                        <p:tgtEl>
                                          <p:spTgt spid="10">
                                            <p:txEl>
                                              <p:pRg st="2" end="2"/>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10">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Afbeelding 10" descr="schoolplaten-bg-quiz.jpg"/>
          <p:cNvPicPr>
            <a:picLocks noChangeAspect="1"/>
          </p:cNvPicPr>
          <p:nvPr/>
        </p:nvPicPr>
        <p:blipFill>
          <a:blip r:embed="rId2" cstate="print"/>
          <a:stretch>
            <a:fillRect/>
          </a:stretch>
        </p:blipFill>
        <p:spPr>
          <a:xfrm>
            <a:off x="0" y="0"/>
            <a:ext cx="9144000" cy="6858000"/>
          </a:xfrm>
          <a:prstGeom prst="rect">
            <a:avLst/>
          </a:prstGeom>
        </p:spPr>
      </p:pic>
      <p:sp>
        <p:nvSpPr>
          <p:cNvPr id="10" name="Tekstvak 9"/>
          <p:cNvSpPr txBox="1"/>
          <p:nvPr/>
        </p:nvSpPr>
        <p:spPr>
          <a:xfrm>
            <a:off x="4860032" y="3356992"/>
            <a:ext cx="4074784" cy="1384995"/>
          </a:xfrm>
          <a:prstGeom prst="rect">
            <a:avLst/>
          </a:prstGeom>
          <a:noFill/>
        </p:spPr>
        <p:txBody>
          <a:bodyPr wrap="square" rtlCol="0">
            <a:spAutoFit/>
          </a:bodyPr>
          <a:lstStyle/>
          <a:p>
            <a:pPr>
              <a:buNone/>
            </a:pPr>
            <a:r>
              <a:rPr lang="nl-NL" sz="2800" dirty="0" smtClean="0">
                <a:solidFill>
                  <a:schemeClr val="bg1"/>
                </a:solidFill>
                <a:latin typeface="VistaSansBook" pitchFamily="2" charset="0"/>
              </a:rPr>
              <a:t>a : de Ridderzaal</a:t>
            </a:r>
          </a:p>
          <a:p>
            <a:pPr>
              <a:buNone/>
            </a:pPr>
            <a:r>
              <a:rPr lang="nl-NL" sz="2800" dirty="0" smtClean="0">
                <a:solidFill>
                  <a:schemeClr val="bg1"/>
                </a:solidFill>
                <a:latin typeface="VistaSansBook" pitchFamily="2" charset="0"/>
              </a:rPr>
              <a:t>b : de Tweede Kamer</a:t>
            </a:r>
          </a:p>
          <a:p>
            <a:pPr>
              <a:buNone/>
            </a:pPr>
            <a:r>
              <a:rPr lang="nl-NL" sz="2800" dirty="0" smtClean="0">
                <a:solidFill>
                  <a:schemeClr val="bg1"/>
                </a:solidFill>
                <a:latin typeface="VistaSansBook" pitchFamily="2" charset="0"/>
              </a:rPr>
              <a:t>c : de Staten Generaal</a:t>
            </a:r>
            <a:endParaRPr lang="nl-NL" sz="2800" dirty="0">
              <a:latin typeface="VistaSansBook" pitchFamily="2" charset="0"/>
            </a:endParaRPr>
          </a:p>
        </p:txBody>
      </p:sp>
      <p:sp>
        <p:nvSpPr>
          <p:cNvPr id="8" name="Tijdelijke aanduiding voor inhoud 2"/>
          <p:cNvSpPr txBox="1">
            <a:spLocks/>
          </p:cNvSpPr>
          <p:nvPr/>
        </p:nvSpPr>
        <p:spPr>
          <a:xfrm>
            <a:off x="1115616" y="1268760"/>
            <a:ext cx="7920880" cy="2016224"/>
          </a:xfrm>
          <a:prstGeom prst="rect">
            <a:avLst/>
          </a:prstGeom>
        </p:spPr>
        <p:txBody>
          <a:bodyPr vert="horz" lIns="91440" tIns="45720" rIns="91440" bIns="45720" rtlCol="0">
            <a:noAutofit/>
          </a:bodyPr>
          <a:lstStyle/>
          <a:p>
            <a:pPr marR="0" lvl="0" algn="l" defTabSz="914400" rtl="0" eaLnBrk="1" fontAlgn="auto" latinLnBrk="0" hangingPunct="1">
              <a:lnSpc>
                <a:spcPct val="100000"/>
              </a:lnSpc>
              <a:spcAft>
                <a:spcPts val="0"/>
              </a:spcAft>
              <a:buClrTx/>
              <a:buSzTx/>
              <a:buFont typeface="Arial" pitchFamily="34" charset="0"/>
              <a:buNone/>
              <a:tabLst/>
              <a:defRPr/>
            </a:pPr>
            <a:r>
              <a:rPr kumimoji="0" lang="nl-NL" sz="2400" b="0" i="0" u="none" strike="noStrike" kern="1200" cap="none" spc="0" normalizeH="0" baseline="0" noProof="0" dirty="0" smtClean="0">
                <a:ln>
                  <a:noFill/>
                </a:ln>
                <a:solidFill>
                  <a:schemeClr val="bg1"/>
                </a:solidFill>
                <a:effectLst/>
                <a:uLnTx/>
                <a:uFillTx/>
                <a:latin typeface="VistaSansRegItalic" pitchFamily="2" charset="0"/>
                <a:ea typeface="+mj-ea"/>
                <a:cs typeface="+mj-cs"/>
              </a:rPr>
              <a:t>vraag 5</a:t>
            </a:r>
            <a:endParaRPr kumimoji="0" lang="nl-NL" sz="2400" b="0" i="0" u="none" strike="noStrike" kern="1200" cap="none" spc="0" normalizeH="0" baseline="0" noProof="0" dirty="0" smtClean="0">
              <a:ln>
                <a:noFill/>
              </a:ln>
              <a:solidFill>
                <a:schemeClr val="bg1"/>
              </a:solidFill>
              <a:effectLst/>
              <a:uLnTx/>
              <a:uFillTx/>
              <a:latin typeface="VistaSansRegItalic" pitchFamily="2" charset="0"/>
              <a:ea typeface="+mn-ea"/>
              <a:cs typeface="+mn-cs"/>
            </a:endParaRPr>
          </a:p>
          <a:p>
            <a:pPr lvl="0"/>
            <a:r>
              <a:rPr lang="nl-NL" sz="2400" dirty="0" smtClean="0">
                <a:solidFill>
                  <a:schemeClr val="bg1"/>
                </a:solidFill>
                <a:latin typeface="VistaSansBold" pitchFamily="2" charset="0"/>
              </a:rPr>
              <a:t>Dit beroemde gebouw staat aan het Binnenhof. </a:t>
            </a:r>
          </a:p>
          <a:p>
            <a:pPr lvl="0"/>
            <a:r>
              <a:rPr lang="nl-NL" sz="2400" dirty="0" smtClean="0">
                <a:solidFill>
                  <a:schemeClr val="bg1"/>
                </a:solidFill>
                <a:latin typeface="VistaSansBold" pitchFamily="2" charset="0"/>
              </a:rPr>
              <a:t>Vanuit hier werden beslissingen genomen over de koloniën en de slavernij. Hoe heet dit gebouw?</a:t>
            </a:r>
            <a:endParaRPr kumimoji="0" lang="nl-NL" sz="2400" b="0" i="0" u="none" strike="noStrike" kern="1200" cap="none" spc="0" normalizeH="0" baseline="0" noProof="0" dirty="0" smtClean="0">
              <a:ln>
                <a:noFill/>
              </a:ln>
              <a:solidFill>
                <a:schemeClr val="bg1"/>
              </a:solidFill>
              <a:effectLst/>
              <a:uLnTx/>
              <a:uFillTx/>
              <a:latin typeface="VistaSansBold" pitchFamily="2" charset="0"/>
              <a:ea typeface="+mn-ea"/>
              <a:cs typeface="+mn-cs"/>
            </a:endParaRPr>
          </a:p>
        </p:txBody>
      </p:sp>
      <p:pic>
        <p:nvPicPr>
          <p:cNvPr id="6" name="Picture 2" descr="F:\15 Dubday projects\1706 HHM schoolplaten\1303 HHM-schoolplaten.nl\quiz\08 Slavernij\05-ridderzaal.png"/>
          <p:cNvPicPr>
            <a:picLocks noChangeAspect="1" noChangeArrowheads="1"/>
          </p:cNvPicPr>
          <p:nvPr/>
        </p:nvPicPr>
        <p:blipFill>
          <a:blip r:embed="rId3" cstate="print"/>
          <a:srcRect/>
          <a:stretch>
            <a:fillRect/>
          </a:stretch>
        </p:blipFill>
        <p:spPr bwMode="auto">
          <a:xfrm>
            <a:off x="1337815" y="2921000"/>
            <a:ext cx="3378201" cy="3352800"/>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additive="base">
                                        <p:cTn id="11"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10">
                                            <p:txEl>
                                              <p:pRg st="1" end="1"/>
                                            </p:txEl>
                                          </p:spTgt>
                                        </p:tgtEl>
                                        <p:attrNameLst>
                                          <p:attrName>style.visibility</p:attrName>
                                        </p:attrNameLst>
                                      </p:cBhvr>
                                      <p:to>
                                        <p:strVal val="visible"/>
                                      </p:to>
                                    </p:set>
                                    <p:anim calcmode="lin" valueType="num">
                                      <p:cBhvr additive="base">
                                        <p:cTn id="16" dur="500" fill="hold"/>
                                        <p:tgtEl>
                                          <p:spTgt spid="10">
                                            <p:txEl>
                                              <p:pRg st="1" end="1"/>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 calcmode="lin" valueType="num">
                                      <p:cBhvr additive="base">
                                        <p:cTn id="21" dur="500" fill="hold"/>
                                        <p:tgtEl>
                                          <p:spTgt spid="10">
                                            <p:txEl>
                                              <p:pRg st="2" end="2"/>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10">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Afbeelding 12" descr="schoolplaten-bg-quiz.jpg"/>
          <p:cNvPicPr>
            <a:picLocks noChangeAspect="1"/>
          </p:cNvPicPr>
          <p:nvPr/>
        </p:nvPicPr>
        <p:blipFill>
          <a:blip r:embed="rId2" cstate="print"/>
          <a:stretch>
            <a:fillRect/>
          </a:stretch>
        </p:blipFill>
        <p:spPr>
          <a:xfrm>
            <a:off x="0" y="0"/>
            <a:ext cx="9144000" cy="6858000"/>
          </a:xfrm>
          <a:prstGeom prst="rect">
            <a:avLst/>
          </a:prstGeom>
        </p:spPr>
      </p:pic>
      <p:sp>
        <p:nvSpPr>
          <p:cNvPr id="16" name="Tijdelijke aanduiding voor inhoud 2"/>
          <p:cNvSpPr txBox="1">
            <a:spLocks/>
          </p:cNvSpPr>
          <p:nvPr/>
        </p:nvSpPr>
        <p:spPr>
          <a:xfrm>
            <a:off x="539552" y="1162397"/>
            <a:ext cx="8318158" cy="2088232"/>
          </a:xfrm>
          <a:prstGeom prst="rect">
            <a:avLst/>
          </a:prstGeom>
        </p:spPr>
        <p:txBody>
          <a:bodyPr vert="horz" lIns="91440" tIns="45720" rIns="91440" bIns="45720" rtlCol="0">
            <a:noAutofit/>
          </a:bodyPr>
          <a:lstStyle/>
          <a:p>
            <a:pPr marR="0" lvl="0" algn="l" defTabSz="914400" rtl="0" eaLnBrk="1" fontAlgn="auto" latinLnBrk="0" hangingPunct="1">
              <a:lnSpc>
                <a:spcPct val="100000"/>
              </a:lnSpc>
              <a:spcAft>
                <a:spcPts val="0"/>
              </a:spcAft>
              <a:buClrTx/>
              <a:buSzTx/>
              <a:buFont typeface="Arial" pitchFamily="34" charset="0"/>
              <a:buNone/>
              <a:tabLst/>
              <a:defRPr/>
            </a:pPr>
            <a:r>
              <a:rPr kumimoji="0" lang="nl-NL" sz="2400" b="0" i="0" u="none" strike="noStrike" kern="1200" cap="none" spc="0" normalizeH="0" baseline="0" noProof="0" dirty="0" smtClean="0">
                <a:ln>
                  <a:noFill/>
                </a:ln>
                <a:solidFill>
                  <a:schemeClr val="bg1"/>
                </a:solidFill>
                <a:effectLst/>
                <a:uLnTx/>
                <a:uFillTx/>
                <a:latin typeface="VistaSansRegItalic" pitchFamily="2" charset="0"/>
                <a:ea typeface="+mj-ea"/>
                <a:cs typeface="+mj-cs"/>
              </a:rPr>
              <a:t>vraag 6</a:t>
            </a:r>
            <a:endParaRPr kumimoji="0" lang="nl-NL" sz="2400" b="0" i="0" u="none" strike="noStrike" kern="1200" cap="none" spc="0" normalizeH="0" baseline="0" noProof="0" dirty="0" smtClean="0">
              <a:ln>
                <a:noFill/>
              </a:ln>
              <a:solidFill>
                <a:schemeClr val="bg1"/>
              </a:solidFill>
              <a:effectLst/>
              <a:uLnTx/>
              <a:uFillTx/>
              <a:latin typeface="VistaSansRegItalic" pitchFamily="2" charset="0"/>
              <a:ea typeface="+mn-ea"/>
              <a:cs typeface="+mn-cs"/>
            </a:endParaRPr>
          </a:p>
          <a:p>
            <a:pPr lvl="0"/>
            <a:r>
              <a:rPr lang="nl-NL" sz="3200" dirty="0" smtClean="0">
                <a:solidFill>
                  <a:schemeClr val="bg1"/>
                </a:solidFill>
                <a:latin typeface="VistaSansBold" pitchFamily="2" charset="0"/>
              </a:rPr>
              <a:t>Welk bedrijf vervoerde slaven vanuit Afrika naar Zuid-Amerika en het Caribische gebied?</a:t>
            </a:r>
            <a:endParaRPr kumimoji="0" lang="nl-NL" sz="3200" b="0" i="0" u="none" strike="noStrike" kern="1200" cap="none" spc="0" normalizeH="0" baseline="0" noProof="0" dirty="0" smtClean="0">
              <a:ln>
                <a:noFill/>
              </a:ln>
              <a:solidFill>
                <a:schemeClr val="bg1"/>
              </a:solidFill>
              <a:effectLst/>
              <a:uLnTx/>
              <a:uFillTx/>
              <a:latin typeface="VistaSansBold" pitchFamily="2" charset="0"/>
              <a:ea typeface="+mn-ea"/>
              <a:cs typeface="+mn-cs"/>
            </a:endParaRPr>
          </a:p>
        </p:txBody>
      </p:sp>
      <p:sp>
        <p:nvSpPr>
          <p:cNvPr id="17" name="Tekstvak 16"/>
          <p:cNvSpPr txBox="1"/>
          <p:nvPr/>
        </p:nvSpPr>
        <p:spPr>
          <a:xfrm>
            <a:off x="6228184" y="4780309"/>
            <a:ext cx="2160240" cy="1384995"/>
          </a:xfrm>
          <a:prstGeom prst="rect">
            <a:avLst/>
          </a:prstGeom>
          <a:noFill/>
        </p:spPr>
        <p:txBody>
          <a:bodyPr wrap="square" rtlCol="0">
            <a:spAutoFit/>
          </a:bodyPr>
          <a:lstStyle/>
          <a:p>
            <a:pPr>
              <a:buNone/>
            </a:pPr>
            <a:r>
              <a:rPr lang="nl-NL" sz="2800" dirty="0" smtClean="0">
                <a:solidFill>
                  <a:schemeClr val="bg1"/>
                </a:solidFill>
                <a:latin typeface="VistaSansBook" pitchFamily="2" charset="0"/>
              </a:rPr>
              <a:t>a : VOC</a:t>
            </a:r>
          </a:p>
          <a:p>
            <a:pPr>
              <a:buNone/>
            </a:pPr>
            <a:r>
              <a:rPr lang="nl-NL" sz="2800" dirty="0" smtClean="0">
                <a:solidFill>
                  <a:schemeClr val="bg1"/>
                </a:solidFill>
                <a:latin typeface="VistaSansBook" pitchFamily="2" charset="0"/>
              </a:rPr>
              <a:t>b : RDM</a:t>
            </a:r>
          </a:p>
          <a:p>
            <a:pPr>
              <a:buNone/>
            </a:pPr>
            <a:r>
              <a:rPr lang="nl-NL" sz="2800" dirty="0" smtClean="0">
                <a:solidFill>
                  <a:schemeClr val="bg1"/>
                </a:solidFill>
                <a:latin typeface="VistaSansBook" pitchFamily="2" charset="0"/>
              </a:rPr>
              <a:t>c : WIC</a:t>
            </a:r>
            <a:endParaRPr lang="nl-NL" sz="2800" dirty="0">
              <a:latin typeface="VistaSansBook" pitchFamily="2" charset="0"/>
            </a:endParaRPr>
          </a:p>
        </p:txBody>
      </p:sp>
      <p:pic>
        <p:nvPicPr>
          <p:cNvPr id="2" name="Picture 2" descr="F:\15 Dubday projects\1706 HHM schoolplaten\1303 HHM-schoolplaten.nl\quiz\08 Slavernij\logo-VOC-diap.png"/>
          <p:cNvPicPr>
            <a:picLocks noChangeAspect="1" noChangeArrowheads="1"/>
          </p:cNvPicPr>
          <p:nvPr/>
        </p:nvPicPr>
        <p:blipFill>
          <a:blip r:embed="rId3" cstate="print"/>
          <a:srcRect/>
          <a:stretch>
            <a:fillRect/>
          </a:stretch>
        </p:blipFill>
        <p:spPr bwMode="auto">
          <a:xfrm>
            <a:off x="683570" y="2890589"/>
            <a:ext cx="1714286" cy="1748572"/>
          </a:xfrm>
          <a:prstGeom prst="rect">
            <a:avLst/>
          </a:prstGeom>
          <a:noFill/>
        </p:spPr>
      </p:pic>
      <p:pic>
        <p:nvPicPr>
          <p:cNvPr id="3" name="Picture 3" descr="F:\15 Dubday projects\1706 HHM schoolplaten\1303 HHM-schoolplaten.nl\quiz\08 Slavernij\logo-RDM_diap.png"/>
          <p:cNvPicPr>
            <a:picLocks noChangeAspect="1" noChangeArrowheads="1"/>
          </p:cNvPicPr>
          <p:nvPr/>
        </p:nvPicPr>
        <p:blipFill>
          <a:blip r:embed="rId4" cstate="print"/>
          <a:srcRect/>
          <a:stretch>
            <a:fillRect/>
          </a:stretch>
        </p:blipFill>
        <p:spPr bwMode="auto">
          <a:xfrm>
            <a:off x="2699792" y="2962597"/>
            <a:ext cx="1904762" cy="1690477"/>
          </a:xfrm>
          <a:prstGeom prst="rect">
            <a:avLst/>
          </a:prstGeom>
          <a:noFill/>
        </p:spPr>
      </p:pic>
      <p:pic>
        <p:nvPicPr>
          <p:cNvPr id="4" name="Picture 4" descr="F:\15 Dubday projects\1706 HHM schoolplaten\1303 HHM-schoolplaten.nl\quiz\08 Slavernij\logo-WIC_diap.png"/>
          <p:cNvPicPr>
            <a:picLocks noChangeAspect="1" noChangeArrowheads="1"/>
          </p:cNvPicPr>
          <p:nvPr/>
        </p:nvPicPr>
        <p:blipFill>
          <a:blip r:embed="rId5" cstate="print"/>
          <a:srcRect/>
          <a:stretch>
            <a:fillRect/>
          </a:stretch>
        </p:blipFill>
        <p:spPr bwMode="auto">
          <a:xfrm>
            <a:off x="4595177" y="2746573"/>
            <a:ext cx="2857143" cy="1978571"/>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500" fill="hold"/>
                                        <p:tgtEl>
                                          <p:spTgt spid="17">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17">
                                            <p:txEl>
                                              <p:pRg st="0" end="0"/>
                                            </p:txEl>
                                          </p:spTgt>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17">
                                            <p:txEl>
                                              <p:pRg st="1" end="1"/>
                                            </p:txEl>
                                          </p:spTgt>
                                        </p:tgtEl>
                                        <p:attrNameLst>
                                          <p:attrName>style.visibility</p:attrName>
                                        </p:attrNameLst>
                                      </p:cBhvr>
                                      <p:to>
                                        <p:strVal val="visible"/>
                                      </p:to>
                                    </p:set>
                                    <p:anim calcmode="lin" valueType="num">
                                      <p:cBhvr additive="base">
                                        <p:cTn id="16" dur="500" fill="hold"/>
                                        <p:tgtEl>
                                          <p:spTgt spid="17">
                                            <p:txEl>
                                              <p:pRg st="1" end="1"/>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17">
                                            <p:txEl>
                                              <p:pRg st="1" end="1"/>
                                            </p:txEl>
                                          </p:spTgt>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17">
                                            <p:txEl>
                                              <p:pRg st="2" end="2"/>
                                            </p:txEl>
                                          </p:spTgt>
                                        </p:tgtEl>
                                        <p:attrNameLst>
                                          <p:attrName>style.visibility</p:attrName>
                                        </p:attrNameLst>
                                      </p:cBhvr>
                                      <p:to>
                                        <p:strVal val="visible"/>
                                      </p:to>
                                    </p:set>
                                    <p:anim calcmode="lin" valueType="num">
                                      <p:cBhvr additive="base">
                                        <p:cTn id="21" dur="500" fill="hold"/>
                                        <p:tgtEl>
                                          <p:spTgt spid="17">
                                            <p:txEl>
                                              <p:pRg st="2" end="2"/>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1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Afbeelding 12" descr="schoolplaten-bg-quiz.jpg"/>
          <p:cNvPicPr>
            <a:picLocks noChangeAspect="1"/>
          </p:cNvPicPr>
          <p:nvPr/>
        </p:nvPicPr>
        <p:blipFill>
          <a:blip r:embed="rId2" cstate="print"/>
          <a:stretch>
            <a:fillRect/>
          </a:stretch>
        </p:blipFill>
        <p:spPr>
          <a:xfrm>
            <a:off x="0" y="0"/>
            <a:ext cx="9144000" cy="6858000"/>
          </a:xfrm>
          <a:prstGeom prst="rect">
            <a:avLst/>
          </a:prstGeom>
        </p:spPr>
      </p:pic>
      <p:sp>
        <p:nvSpPr>
          <p:cNvPr id="3" name="Tijdelijke aanduiding voor inhoud 2"/>
          <p:cNvSpPr>
            <a:spLocks noGrp="1"/>
          </p:cNvSpPr>
          <p:nvPr>
            <p:ph idx="1"/>
          </p:nvPr>
        </p:nvSpPr>
        <p:spPr>
          <a:xfrm>
            <a:off x="1071538" y="2204864"/>
            <a:ext cx="3500462" cy="2001974"/>
          </a:xfrm>
        </p:spPr>
        <p:txBody>
          <a:bodyPr>
            <a:noAutofit/>
          </a:bodyPr>
          <a:lstStyle/>
          <a:p>
            <a:pPr marL="0" indent="0">
              <a:spcBef>
                <a:spcPts val="0"/>
              </a:spcBef>
              <a:buNone/>
            </a:pPr>
            <a:r>
              <a:rPr lang="nl-NL" sz="2400" dirty="0" smtClean="0">
                <a:solidFill>
                  <a:schemeClr val="bg1"/>
                </a:solidFill>
                <a:latin typeface="VistaSansRegItalic" pitchFamily="2" charset="0"/>
                <a:ea typeface="+mj-ea"/>
                <a:cs typeface="+mj-cs"/>
              </a:rPr>
              <a:t>vraag 7</a:t>
            </a:r>
            <a:endParaRPr lang="nl-NL" sz="2400" dirty="0" smtClean="0">
              <a:solidFill>
                <a:schemeClr val="bg1"/>
              </a:solidFill>
              <a:latin typeface="VistaSansRegItalic" pitchFamily="2" charset="0"/>
            </a:endParaRPr>
          </a:p>
          <a:p>
            <a:pPr marL="0" indent="0">
              <a:spcBef>
                <a:spcPts val="0"/>
              </a:spcBef>
              <a:buNone/>
            </a:pPr>
            <a:r>
              <a:rPr lang="nl-NL" dirty="0" smtClean="0">
                <a:solidFill>
                  <a:schemeClr val="bg1"/>
                </a:solidFill>
                <a:latin typeface="VistaSansBold" pitchFamily="2" charset="0"/>
              </a:rPr>
              <a:t>Hoe werden slaven vervoerd?</a:t>
            </a:r>
            <a:endParaRPr lang="nl-NL" sz="2400" dirty="0" smtClean="0">
              <a:solidFill>
                <a:schemeClr val="bg1"/>
              </a:solidFill>
              <a:latin typeface="VistaSansBookItalic" pitchFamily="2" charset="0"/>
            </a:endParaRPr>
          </a:p>
        </p:txBody>
      </p:sp>
      <p:sp>
        <p:nvSpPr>
          <p:cNvPr id="8" name="Tekstvak 7"/>
          <p:cNvSpPr txBox="1"/>
          <p:nvPr/>
        </p:nvSpPr>
        <p:spPr>
          <a:xfrm>
            <a:off x="2123728" y="4684952"/>
            <a:ext cx="5162916" cy="1384995"/>
          </a:xfrm>
          <a:prstGeom prst="rect">
            <a:avLst/>
          </a:prstGeom>
          <a:noFill/>
        </p:spPr>
        <p:txBody>
          <a:bodyPr wrap="square" rtlCol="0">
            <a:spAutoFit/>
          </a:bodyPr>
          <a:lstStyle/>
          <a:p>
            <a:pPr>
              <a:buNone/>
            </a:pPr>
            <a:r>
              <a:rPr lang="nl-NL" sz="2800" dirty="0" smtClean="0">
                <a:solidFill>
                  <a:schemeClr val="bg1"/>
                </a:solidFill>
                <a:latin typeface="VistaSansBook" pitchFamily="2" charset="0"/>
              </a:rPr>
              <a:t>a : met vrachtwagens</a:t>
            </a:r>
          </a:p>
          <a:p>
            <a:pPr>
              <a:buNone/>
            </a:pPr>
            <a:r>
              <a:rPr lang="nl-NL" sz="2800" dirty="0" smtClean="0">
                <a:solidFill>
                  <a:schemeClr val="bg1"/>
                </a:solidFill>
                <a:latin typeface="VistaSansBook" pitchFamily="2" charset="0"/>
              </a:rPr>
              <a:t>b : met schepen</a:t>
            </a:r>
          </a:p>
          <a:p>
            <a:pPr>
              <a:buNone/>
            </a:pPr>
            <a:r>
              <a:rPr lang="nl-NL" sz="2800" dirty="0" smtClean="0">
                <a:solidFill>
                  <a:schemeClr val="bg1"/>
                </a:solidFill>
                <a:latin typeface="VistaSansBook" pitchFamily="2" charset="0"/>
              </a:rPr>
              <a:t>c : met paardenkarren</a:t>
            </a:r>
            <a:endParaRPr lang="nl-NL" sz="2800" dirty="0">
              <a:latin typeface="VistaSansBook" pitchFamily="2" charset="0"/>
            </a:endParaRPr>
          </a:p>
        </p:txBody>
      </p:sp>
      <p:pic>
        <p:nvPicPr>
          <p:cNvPr id="4098" name="Picture 2" descr="F:\15 Dubday projects\1706 HHM schoolplaten\1303 HHM-schoolplaten.nl\quiz\08 Slavernij\07-slaven.png"/>
          <p:cNvPicPr>
            <a:picLocks noChangeAspect="1" noChangeArrowheads="1"/>
          </p:cNvPicPr>
          <p:nvPr/>
        </p:nvPicPr>
        <p:blipFill>
          <a:blip r:embed="rId3" cstate="print"/>
          <a:srcRect/>
          <a:stretch>
            <a:fillRect/>
          </a:stretch>
        </p:blipFill>
        <p:spPr bwMode="auto">
          <a:xfrm>
            <a:off x="4788024" y="1700808"/>
            <a:ext cx="2781301" cy="2844800"/>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8">
                                            <p:txEl>
                                              <p:pRg st="1" end="1"/>
                                            </p:txEl>
                                          </p:spTgt>
                                        </p:tgtEl>
                                        <p:attrNameLst>
                                          <p:attrName>style.visibility</p:attrName>
                                        </p:attrNameLst>
                                      </p:cBhvr>
                                      <p:to>
                                        <p:strVal val="visible"/>
                                      </p:to>
                                    </p:set>
                                    <p:anim calcmode="lin" valueType="num">
                                      <p:cBhvr additive="base">
                                        <p:cTn id="16" dur="500" fill="hold"/>
                                        <p:tgtEl>
                                          <p:spTgt spid="8">
                                            <p:txEl>
                                              <p:pRg st="1" end="1"/>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 calcmode="lin" valueType="num">
                                      <p:cBhvr additive="base">
                                        <p:cTn id="21" dur="500" fill="hold"/>
                                        <p:tgtEl>
                                          <p:spTgt spid="8">
                                            <p:txEl>
                                              <p:pRg st="2" end="2"/>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bldP spid="8"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Afbeelding 10" descr="schoolplaten-bg-quiz.jpg"/>
          <p:cNvPicPr>
            <a:picLocks noChangeAspect="1"/>
          </p:cNvPicPr>
          <p:nvPr/>
        </p:nvPicPr>
        <p:blipFill>
          <a:blip r:embed="rId2" cstate="print"/>
          <a:stretch>
            <a:fillRect/>
          </a:stretch>
        </p:blipFill>
        <p:spPr>
          <a:xfrm>
            <a:off x="0" y="0"/>
            <a:ext cx="9144000" cy="6858000"/>
          </a:xfrm>
          <a:prstGeom prst="rect">
            <a:avLst/>
          </a:prstGeom>
        </p:spPr>
      </p:pic>
      <p:sp>
        <p:nvSpPr>
          <p:cNvPr id="3" name="Tijdelijke aanduiding voor inhoud 2"/>
          <p:cNvSpPr>
            <a:spLocks noGrp="1"/>
          </p:cNvSpPr>
          <p:nvPr>
            <p:ph idx="1"/>
          </p:nvPr>
        </p:nvSpPr>
        <p:spPr>
          <a:xfrm>
            <a:off x="2195736" y="2852936"/>
            <a:ext cx="6301208" cy="1368152"/>
          </a:xfrm>
        </p:spPr>
        <p:txBody>
          <a:bodyPr>
            <a:noAutofit/>
          </a:bodyPr>
          <a:lstStyle/>
          <a:p>
            <a:pPr marL="0" indent="0">
              <a:spcBef>
                <a:spcPts val="0"/>
              </a:spcBef>
              <a:buNone/>
            </a:pPr>
            <a:r>
              <a:rPr lang="nl-NL" sz="4800" dirty="0" smtClean="0">
                <a:solidFill>
                  <a:schemeClr val="bg1"/>
                </a:solidFill>
                <a:latin typeface="VistaSansBoldItalic" pitchFamily="2" charset="0"/>
              </a:rPr>
              <a:t>En de laatste…</a:t>
            </a:r>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Afbeelding 10" descr="schoolplaten-bg-quiz.jpg"/>
          <p:cNvPicPr>
            <a:picLocks noChangeAspect="1"/>
          </p:cNvPicPr>
          <p:nvPr/>
        </p:nvPicPr>
        <p:blipFill>
          <a:blip r:embed="rId2" cstate="print"/>
          <a:stretch>
            <a:fillRect/>
          </a:stretch>
        </p:blipFill>
        <p:spPr>
          <a:xfrm>
            <a:off x="0" y="0"/>
            <a:ext cx="9144000" cy="6858000"/>
          </a:xfrm>
          <a:prstGeom prst="rect">
            <a:avLst/>
          </a:prstGeom>
        </p:spPr>
      </p:pic>
      <p:pic>
        <p:nvPicPr>
          <p:cNvPr id="5122" name="Picture 2" descr="F:\15 Dubday projects\1706 HHM schoolplaten\1303 HHM-schoolplaten.nl\quiz\08 Slavernij\08-Kerckhoven.png"/>
          <p:cNvPicPr>
            <a:picLocks noChangeAspect="1" noChangeArrowheads="1"/>
          </p:cNvPicPr>
          <p:nvPr/>
        </p:nvPicPr>
        <p:blipFill>
          <a:blip r:embed="rId3" cstate="print"/>
          <a:srcRect/>
          <a:stretch>
            <a:fillRect/>
          </a:stretch>
        </p:blipFill>
        <p:spPr bwMode="auto">
          <a:xfrm>
            <a:off x="755576" y="1484784"/>
            <a:ext cx="4711700" cy="3276600"/>
          </a:xfrm>
          <a:prstGeom prst="rect">
            <a:avLst/>
          </a:prstGeom>
          <a:noFill/>
        </p:spPr>
      </p:pic>
      <p:sp>
        <p:nvSpPr>
          <p:cNvPr id="12" name="Tijdelijke aanduiding voor inhoud 2"/>
          <p:cNvSpPr txBox="1">
            <a:spLocks/>
          </p:cNvSpPr>
          <p:nvPr/>
        </p:nvSpPr>
        <p:spPr>
          <a:xfrm>
            <a:off x="5652120" y="1628800"/>
            <a:ext cx="3096344" cy="2160240"/>
          </a:xfrm>
          <a:prstGeom prst="rect">
            <a:avLst/>
          </a:prstGeom>
        </p:spPr>
        <p:txBody>
          <a:bodyPr vert="horz" lIns="91440" tIns="45720" rIns="91440" bIns="45720" rtlCol="0">
            <a:noAutofit/>
          </a:bodyPr>
          <a:lstStyle/>
          <a:p>
            <a:pPr marR="0" lvl="0" algn="l" defTabSz="914400" rtl="0" eaLnBrk="1" fontAlgn="auto" latinLnBrk="0" hangingPunct="1">
              <a:lnSpc>
                <a:spcPct val="100000"/>
              </a:lnSpc>
              <a:spcAft>
                <a:spcPts val="0"/>
              </a:spcAft>
              <a:buClrTx/>
              <a:buSzTx/>
              <a:buFont typeface="Arial" pitchFamily="34" charset="0"/>
              <a:buNone/>
              <a:tabLst/>
              <a:defRPr/>
            </a:pPr>
            <a:r>
              <a:rPr kumimoji="0" lang="nl-NL" sz="2400" b="0" i="0" u="none" strike="noStrike" kern="1200" cap="none" spc="0" normalizeH="0" baseline="0" noProof="0" dirty="0" smtClean="0">
                <a:ln>
                  <a:noFill/>
                </a:ln>
                <a:solidFill>
                  <a:schemeClr val="bg1"/>
                </a:solidFill>
                <a:effectLst/>
                <a:uLnTx/>
                <a:uFillTx/>
                <a:latin typeface="VistaSansRegItalic" pitchFamily="2" charset="0"/>
                <a:ea typeface="+mj-ea"/>
                <a:cs typeface="+mj-cs"/>
              </a:rPr>
              <a:t>vraag 8</a:t>
            </a:r>
          </a:p>
          <a:p>
            <a:pPr lvl="0"/>
            <a:r>
              <a:rPr lang="nl-NL" sz="2400" dirty="0" smtClean="0">
                <a:solidFill>
                  <a:schemeClr val="bg1"/>
                </a:solidFill>
                <a:latin typeface="VistaSansBold" pitchFamily="2" charset="0"/>
              </a:rPr>
              <a:t>Deze Haagse familie was heel rijk en dat lieten ze graag zien. </a:t>
            </a:r>
          </a:p>
        </p:txBody>
      </p:sp>
      <p:sp>
        <p:nvSpPr>
          <p:cNvPr id="16" name="Tekstvak 15"/>
          <p:cNvSpPr txBox="1"/>
          <p:nvPr/>
        </p:nvSpPr>
        <p:spPr>
          <a:xfrm>
            <a:off x="1475656" y="5085184"/>
            <a:ext cx="7524328" cy="954107"/>
          </a:xfrm>
          <a:prstGeom prst="rect">
            <a:avLst/>
          </a:prstGeom>
          <a:noFill/>
        </p:spPr>
        <p:txBody>
          <a:bodyPr wrap="square" rtlCol="0">
            <a:spAutoFit/>
          </a:bodyPr>
          <a:lstStyle/>
          <a:p>
            <a:pPr lvl="0"/>
            <a:r>
              <a:rPr lang="nl-NL" sz="2800" dirty="0" smtClean="0">
                <a:solidFill>
                  <a:schemeClr val="bg1"/>
                </a:solidFill>
                <a:latin typeface="VistaSansBold" pitchFamily="2" charset="0"/>
              </a:rPr>
              <a:t>Welk spoor van slavernij ontdek je in dit familieportret? </a:t>
            </a:r>
            <a:r>
              <a:rPr lang="nl-NL" sz="2400" dirty="0" smtClean="0">
                <a:solidFill>
                  <a:schemeClr val="bg1"/>
                </a:solidFill>
                <a:latin typeface="VistaSansBook" pitchFamily="2" charset="0"/>
              </a:rPr>
              <a:t>(open vraag, zelf verzinnen!)</a:t>
            </a:r>
            <a:endParaRPr lang="nl-NL" sz="2400" dirty="0">
              <a:latin typeface="VistaSansBook" pitchFamily="2"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additive="base">
                                        <p:cTn id="11"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Afbeelding 10" descr="schoolplaten-bg-quiz.jpg"/>
          <p:cNvPicPr>
            <a:picLocks noChangeAspect="1"/>
          </p:cNvPicPr>
          <p:nvPr/>
        </p:nvPicPr>
        <p:blipFill>
          <a:blip r:embed="rId2" cstate="print"/>
          <a:stretch>
            <a:fillRect/>
          </a:stretch>
        </p:blipFill>
        <p:spPr>
          <a:xfrm>
            <a:off x="0" y="0"/>
            <a:ext cx="9144000" cy="6858000"/>
          </a:xfrm>
          <a:prstGeom prst="rect">
            <a:avLst/>
          </a:prstGeom>
        </p:spPr>
      </p:pic>
      <p:sp>
        <p:nvSpPr>
          <p:cNvPr id="3" name="Tijdelijke aanduiding voor inhoud 2"/>
          <p:cNvSpPr>
            <a:spLocks noGrp="1"/>
          </p:cNvSpPr>
          <p:nvPr>
            <p:ph idx="1"/>
          </p:nvPr>
        </p:nvSpPr>
        <p:spPr>
          <a:xfrm>
            <a:off x="2195736" y="2852936"/>
            <a:ext cx="6301208" cy="1368152"/>
          </a:xfrm>
        </p:spPr>
        <p:txBody>
          <a:bodyPr>
            <a:noAutofit/>
          </a:bodyPr>
          <a:lstStyle/>
          <a:p>
            <a:pPr>
              <a:buNone/>
            </a:pPr>
            <a:r>
              <a:rPr lang="nl-NL" sz="4800" dirty="0" smtClean="0">
                <a:solidFill>
                  <a:schemeClr val="bg1"/>
                </a:solidFill>
                <a:latin typeface="VistaSansBold" pitchFamily="2" charset="0"/>
              </a:rPr>
              <a:t>Klaar!</a:t>
            </a:r>
          </a:p>
        </p:txBody>
      </p:sp>
      <p:sp>
        <p:nvSpPr>
          <p:cNvPr id="4" name="Tijdelijke aanduiding voor inhoud 2"/>
          <p:cNvSpPr txBox="1">
            <a:spLocks/>
          </p:cNvSpPr>
          <p:nvPr/>
        </p:nvSpPr>
        <p:spPr>
          <a:xfrm>
            <a:off x="2195736" y="3861048"/>
            <a:ext cx="6301208" cy="1368152"/>
          </a:xfrm>
          <a:prstGeom prst="rect">
            <a:avLst/>
          </a:prstGeom>
        </p:spPr>
        <p:txBody>
          <a:bodyPr vert="horz" lIns="91440" tIns="45720" rIns="91440" bIns="45720" rtlCol="0">
            <a:noAutofit/>
          </a:bodyPr>
          <a:lstStyle/>
          <a:p>
            <a:pPr marR="0" lvl="0" indent="-342900" algn="l" defTabSz="914400" rtl="0" eaLnBrk="1" fontAlgn="auto" latinLnBrk="0" hangingPunct="1">
              <a:lnSpc>
                <a:spcPct val="100000"/>
              </a:lnSpc>
              <a:spcAft>
                <a:spcPts val="0"/>
              </a:spcAft>
              <a:buClrTx/>
              <a:buSzTx/>
              <a:buFont typeface="Arial" pitchFamily="34" charset="0"/>
              <a:buNone/>
              <a:tabLst/>
              <a:defRPr/>
            </a:pPr>
            <a:r>
              <a:rPr kumimoji="0" lang="nl-NL" sz="2400" b="0" i="0" u="none" strike="noStrike" kern="1200" cap="none" spc="0" normalizeH="0" baseline="0" noProof="0" dirty="0" smtClean="0">
                <a:ln>
                  <a:noFill/>
                </a:ln>
                <a:solidFill>
                  <a:schemeClr val="bg1"/>
                </a:solidFill>
                <a:effectLst/>
                <a:uLnTx/>
                <a:uFillTx/>
                <a:latin typeface="VistaSansBook" pitchFamily="2" charset="0"/>
              </a:rPr>
              <a:t>Tel de goede antwoorden</a:t>
            </a:r>
            <a:r>
              <a:rPr kumimoji="0" lang="nl-NL" sz="2400" b="0" i="0" u="none" strike="noStrike" kern="1200" cap="none" spc="0" normalizeH="0" noProof="0" dirty="0" smtClean="0">
                <a:ln>
                  <a:noFill/>
                </a:ln>
                <a:solidFill>
                  <a:schemeClr val="bg1"/>
                </a:solidFill>
                <a:effectLst/>
                <a:uLnTx/>
                <a:uFillTx/>
                <a:latin typeface="VistaSansBook" pitchFamily="2" charset="0"/>
              </a:rPr>
              <a:t> </a:t>
            </a:r>
          </a:p>
          <a:p>
            <a:pPr marR="0" lvl="0" indent="-342900" algn="l" defTabSz="914400" rtl="0" eaLnBrk="1" fontAlgn="auto" latinLnBrk="0" hangingPunct="1">
              <a:lnSpc>
                <a:spcPct val="100000"/>
              </a:lnSpc>
              <a:spcAft>
                <a:spcPts val="0"/>
              </a:spcAft>
              <a:buClrTx/>
              <a:buSzTx/>
              <a:buFont typeface="Arial" pitchFamily="34" charset="0"/>
              <a:buNone/>
              <a:tabLst/>
              <a:defRPr/>
            </a:pPr>
            <a:r>
              <a:rPr kumimoji="0" lang="nl-NL" sz="2400" b="0" i="0" u="none" strike="noStrike" kern="1200" cap="none" spc="0" normalizeH="0" noProof="0" dirty="0" smtClean="0">
                <a:ln>
                  <a:noFill/>
                </a:ln>
                <a:solidFill>
                  <a:schemeClr val="bg1"/>
                </a:solidFill>
                <a:effectLst/>
                <a:uLnTx/>
                <a:uFillTx/>
                <a:latin typeface="VistaSansBook" pitchFamily="2" charset="0"/>
              </a:rPr>
              <a:t>en kijk wie er heeft gewonnen…</a:t>
            </a:r>
            <a:endParaRPr kumimoji="0" lang="nl-NL" sz="2400" b="0" i="0" u="none" strike="noStrike" kern="1200" cap="none" spc="0" normalizeH="0" baseline="0" noProof="0" dirty="0" smtClean="0">
              <a:ln>
                <a:noFill/>
              </a:ln>
              <a:solidFill>
                <a:schemeClr val="bg1"/>
              </a:solidFill>
              <a:effectLst/>
              <a:uLnTx/>
              <a:uFillTx/>
              <a:latin typeface="VistaSansBook" pitchFamily="2"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50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p:bldP spid="4" grpId="0"/>
    </p:bldLst>
  </p:timing>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1609</TotalTime>
  <Words>358</Words>
  <Application>Microsoft Office PowerPoint</Application>
  <PresentationFormat>Diavoorstelling (4:3)</PresentationFormat>
  <Paragraphs>56</Paragraphs>
  <Slides>13</Slides>
  <Notes>0</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13</vt:i4>
      </vt:variant>
    </vt:vector>
  </HeadingPairs>
  <TitlesOfParts>
    <vt:vector size="21" baseType="lpstr">
      <vt:lpstr>Arial</vt:lpstr>
      <vt:lpstr>VistaSansBookItalic</vt:lpstr>
      <vt:lpstr>VistaSansBoldItalic</vt:lpstr>
      <vt:lpstr>VistaSansBold</vt:lpstr>
      <vt:lpstr>VistaSansBook</vt:lpstr>
      <vt:lpstr>VistaSansRegItalic</vt:lpstr>
      <vt:lpstr>Calibri</vt:lpstr>
      <vt:lpstr>Office-thema</vt:lpstr>
      <vt:lpstr>Dia 1</vt:lpstr>
      <vt:lpstr>Dia 2</vt:lpstr>
      <vt:lpstr>Dia 3</vt:lpstr>
      <vt:lpstr>Dia 4</vt:lpstr>
      <vt:lpstr>Dia 5</vt:lpstr>
      <vt:lpstr>Dia 6</vt:lpstr>
      <vt:lpstr>Dia 7</vt:lpstr>
      <vt:lpstr>Dia 8</vt:lpstr>
      <vt:lpstr>Dia 9</vt:lpstr>
      <vt:lpstr>Dia 10</vt:lpstr>
      <vt:lpstr>Dia 11</vt:lpstr>
      <vt:lpstr>Dia 12</vt:lpstr>
      <vt:lpstr>Dia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 Grote</dc:title>
  <dc:creator>Karen</dc:creator>
  <cp:lastModifiedBy>Eigenaar</cp:lastModifiedBy>
  <cp:revision>145</cp:revision>
  <dcterms:created xsi:type="dcterms:W3CDTF">2012-04-02T11:25:40Z</dcterms:created>
  <dcterms:modified xsi:type="dcterms:W3CDTF">2017-08-22T16:24:30Z</dcterms:modified>
</cp:coreProperties>
</file>